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61" r:id="rId3"/>
    <p:sldId id="260" r:id="rId4"/>
    <p:sldId id="285" r:id="rId5"/>
    <p:sldId id="263" r:id="rId6"/>
    <p:sldId id="284" r:id="rId7"/>
    <p:sldId id="262" r:id="rId8"/>
    <p:sldId id="265" r:id="rId9"/>
    <p:sldId id="278" r:id="rId10"/>
    <p:sldId id="266" r:id="rId11"/>
    <p:sldId id="258" r:id="rId12"/>
    <p:sldId id="287" r:id="rId13"/>
    <p:sldId id="288" r:id="rId14"/>
    <p:sldId id="289" r:id="rId15"/>
    <p:sldId id="290" r:id="rId16"/>
    <p:sldId id="286" r:id="rId17"/>
    <p:sldId id="280" r:id="rId18"/>
    <p:sldId id="279" r:id="rId19"/>
    <p:sldId id="281" r:id="rId20"/>
    <p:sldId id="275" r:id="rId21"/>
    <p:sldId id="277"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4B1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1" d="100"/>
          <a:sy n="91" d="100"/>
        </p:scale>
        <p:origin x="-2214" y="-516"/>
      </p:cViewPr>
      <p:guideLst>
        <p:guide orient="horz" pos="2358"/>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C9456D-003C-4904-8EA9-831361451220}" type="datetimeFigureOut">
              <a:rPr lang="en-ZA" smtClean="0"/>
              <a:t>2015/03/20</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7783DB-909F-4D5C-85B6-BB20DD962EA3}" type="slidenum">
              <a:rPr lang="en-ZA" smtClean="0"/>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1070A084-94E9-47D0-ABC6-4BCF7E0A79EE}" type="datetimeFigureOut">
              <a:rPr lang="en-US"/>
              <a:pPr>
                <a:defRPr/>
              </a:pPr>
              <a:t>3/20/2015</a:t>
            </a:fld>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3076F1CC-69FD-4921-8775-EF4F3E56BA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6996715D-A2FD-4FB5-B019-B12C4436DBDB}" type="datetimeFigureOut">
              <a:rPr lang="en-US"/>
              <a:pPr>
                <a:defRPr/>
              </a:pPr>
              <a:t>3/20/2015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C3011D08-2817-43FF-B8FA-9EF77CEFB1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8F6BF95A-9763-4F9D-98E2-AF1B4EE7709D}" type="datetimeFigureOut">
              <a:rPr lang="en-US"/>
              <a:pPr>
                <a:defRPr/>
              </a:pPr>
              <a:t>3/20/2015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5EE9A385-BCD2-43FB-BB84-0992C6F05A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F9F2AD85-4DA6-4A5C-89EF-8F6FC8B3EC1C}" type="datetimeFigureOut">
              <a:rPr lang="en-US"/>
              <a:pPr>
                <a:defRPr/>
              </a:pPr>
              <a:t>3/20/2015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D97609EC-ED77-424A-B31C-50CEAA7DC9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4619714B-C106-4AF8-899C-D8C186D2F7DE}" type="datetimeFigureOut">
              <a:rPr lang="en-US"/>
              <a:pPr>
                <a:defRPr/>
              </a:pPr>
              <a:t>3/20/2015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D03FF2DC-43EE-4BC4-A100-71D63926A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5C9DAD65-0F13-4E65-B57D-C14806BC94F4}" type="datetimeFigureOut">
              <a:rPr lang="en-US"/>
              <a:pPr>
                <a:defRPr/>
              </a:pPr>
              <a:t>3/20/2015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B34D4408-1378-4E42-8D6C-D40367914E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324F130E-A230-4B4E-A71C-0AE64ACA8AF1}" type="datetimeFigureOut">
              <a:rPr lang="en-US"/>
              <a:pPr>
                <a:defRPr/>
              </a:pPr>
              <a:t>3/20/2015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061808AB-C86F-49FE-B384-80A93BDD14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4B3903C0-CFC8-4461-8CB3-8352D68FE209}" type="datetimeFigureOut">
              <a:rPr lang="en-US"/>
              <a:pPr>
                <a:defRPr/>
              </a:pPr>
              <a:t>3/20/2015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8418D60F-2619-43B9-B825-893B42684A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97F711F3-6A6C-4758-B4EC-B7D88051359A}" type="datetimeFigureOut">
              <a:rPr lang="en-US"/>
              <a:pPr>
                <a:defRPr/>
              </a:pPr>
              <a:t>3/20/2015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F48114A5-267F-43EB-A3A2-2CAA4E69BD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EC71DDFD-52F2-40FE-9693-365D27426D97}" type="datetimeFigureOut">
              <a:rPr lang="en-US"/>
              <a:pPr>
                <a:defRPr/>
              </a:pPr>
              <a:t>3/20/2015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74A0C812-148F-44B7-8888-5AFD093127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20A7A152-7AD0-461E-913B-2791724CCAF1}" type="datetimeFigureOut">
              <a:rPr lang="en-US"/>
              <a:pPr>
                <a:defRPr/>
              </a:pPr>
              <a:t>3/20/2015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490D2D72-F85C-4D4B-9C05-343F9E485F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EA0D4825-01C5-4630-81ED-59F900E16F54}" type="datetimeFigureOut">
              <a:rPr lang="en-US"/>
              <a:pPr>
                <a:defRPr/>
              </a:pPr>
              <a:t>3/20/2015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cs typeface="+mn-cs"/>
              </a:defRPr>
            </a:lvl1pPr>
          </a:lstStyle>
          <a:p>
            <a:pPr>
              <a:defRPr/>
            </a:pPr>
            <a:fld id="{5847E292-28F0-4C0A-A6C3-56268EFFD8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a:solidFill>
                  <a:schemeClr val="bg1"/>
                </a:solidFill>
                <a:latin typeface="Gill Sans MT" pitchFamily="34" charset="0"/>
              </a:rPr>
              <a:t>PRESENTATION TITLE</a:t>
            </a:r>
          </a:p>
          <a:p>
            <a:endParaRPr lang="en-US" sz="1800">
              <a:solidFill>
                <a:schemeClr val="bg1"/>
              </a:solidFill>
              <a:latin typeface="Gill Sans" pitchFamily="-84" charset="0"/>
            </a:endParaRPr>
          </a:p>
          <a:p>
            <a:r>
              <a:rPr lang="en-US" sz="1800">
                <a:solidFill>
                  <a:schemeClr val="bg1"/>
                </a:solidFill>
                <a:latin typeface="Gill Sans Light" pitchFamily="-84" charset="0"/>
              </a:rPr>
              <a:t>Presented by:</a:t>
            </a:r>
          </a:p>
          <a:p>
            <a:r>
              <a:rPr lang="en-US" sz="1800">
                <a:solidFill>
                  <a:schemeClr val="bg1"/>
                </a:solidFill>
                <a:latin typeface="Gill Sans Light" pitchFamily="-84" charset="0"/>
              </a:rPr>
              <a:t>Name Surname</a:t>
            </a:r>
          </a:p>
          <a:p>
            <a:r>
              <a:rPr lang="en-US" sz="1800">
                <a:solidFill>
                  <a:schemeClr val="bg1"/>
                </a:solidFill>
                <a:latin typeface="Gill Sans Light" pitchFamily="-84" charset="0"/>
              </a:rPr>
              <a:t>Directorate</a:t>
            </a:r>
          </a:p>
          <a:p>
            <a:endParaRPr lang="en-US" sz="1400">
              <a:solidFill>
                <a:schemeClr val="bg1"/>
              </a:solidFill>
              <a:latin typeface="Gill Sans Light" pitchFamily="-84" charset="0"/>
            </a:endParaRPr>
          </a:p>
          <a:p>
            <a:r>
              <a:rPr lang="en-US" sz="140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13317" name="TextBox 2"/>
          <p:cNvSpPr txBox="1">
            <a:spLocks noChangeArrowheads="1"/>
          </p:cNvSpPr>
          <p:nvPr/>
        </p:nvSpPr>
        <p:spPr bwMode="auto">
          <a:xfrm>
            <a:off x="473075" y="1779588"/>
            <a:ext cx="8234363" cy="4246562"/>
          </a:xfrm>
          <a:prstGeom prst="rect">
            <a:avLst/>
          </a:prstGeom>
          <a:noFill/>
          <a:ln w="9525">
            <a:noFill/>
            <a:miter lim="800000"/>
            <a:headEnd/>
            <a:tailEnd/>
          </a:ln>
        </p:spPr>
        <p:txBody>
          <a:bodyPr>
            <a:spAutoFit/>
          </a:bodyPr>
          <a:lstStyle/>
          <a:p>
            <a:pPr algn="ctr"/>
            <a:r>
              <a:rPr lang="en-ZA" b="1">
                <a:solidFill>
                  <a:schemeClr val="bg1"/>
                </a:solidFill>
                <a:latin typeface="Gill Snas" charset="0"/>
              </a:rPr>
              <a:t>Classification Of Water Resources and Determination of the Comprehensive Reserve and Resource Quality Objectives in the Mvoti To Umzimkulu Water Management Area</a:t>
            </a:r>
          </a:p>
          <a:p>
            <a:endParaRPr lang="en-US" b="1">
              <a:solidFill>
                <a:srgbClr val="FFFFFF"/>
              </a:solidFill>
              <a:latin typeface="Gill Snas" charset="0"/>
            </a:endParaRPr>
          </a:p>
          <a:p>
            <a:pPr algn="ctr"/>
            <a:r>
              <a:rPr lang="en-ZA" b="1">
                <a:solidFill>
                  <a:srgbClr val="FFFFFF"/>
                </a:solidFill>
                <a:latin typeface="Gill Snas" charset="0"/>
              </a:rPr>
              <a:t>DRAFT WETLAND RQOs</a:t>
            </a:r>
          </a:p>
          <a:p>
            <a:pPr algn="ctr"/>
            <a:endParaRPr lang="en-US" b="1">
              <a:solidFill>
                <a:srgbClr val="FFFFFF"/>
              </a:solidFill>
              <a:latin typeface="Gill Snas" charset="0"/>
            </a:endParaRPr>
          </a:p>
          <a:p>
            <a:pPr algn="ctr"/>
            <a:endParaRPr lang="en-US" b="1">
              <a:solidFill>
                <a:srgbClr val="FFFFFF"/>
              </a:solidFill>
              <a:latin typeface="Gill Snas" charset="0"/>
            </a:endParaRPr>
          </a:p>
          <a:p>
            <a:r>
              <a:rPr lang="en-US" sz="1400" b="1">
                <a:solidFill>
                  <a:srgbClr val="FFFFFF"/>
                </a:solidFill>
                <a:latin typeface="Gill Snas" charset="0"/>
              </a:rPr>
              <a:t>Presented by:</a:t>
            </a:r>
          </a:p>
          <a:p>
            <a:r>
              <a:rPr lang="en-US" sz="1800" b="1">
                <a:solidFill>
                  <a:srgbClr val="FFFFFF"/>
                </a:solidFill>
                <a:latin typeface="Gill Snas" charset="0"/>
              </a:rPr>
              <a:t>Mark Rountree</a:t>
            </a:r>
          </a:p>
          <a:p>
            <a:endParaRPr lang="en-US" sz="1800" b="1">
              <a:solidFill>
                <a:srgbClr val="FFFFFF"/>
              </a:solidFill>
              <a:latin typeface="Gill Snas" charset="0"/>
            </a:endParaRPr>
          </a:p>
          <a:p>
            <a:r>
              <a:rPr lang="en-US" sz="1400" b="1">
                <a:solidFill>
                  <a:srgbClr val="FFFFFF"/>
                </a:solidFill>
                <a:latin typeface="Gill Snas" charset="0"/>
              </a:rPr>
              <a:t>24 March 2015</a:t>
            </a:r>
          </a:p>
          <a:p>
            <a:endParaRPr lang="en-US" sz="1400">
              <a:solidFill>
                <a:srgbClr val="FFFFFF"/>
              </a:solidFill>
              <a:latin typeface="Gill Sna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_WORK\Fluvius work\Projects 2012\Mvoti WMA 11\STATUS QUO REPORT DUE END MARCH\PES.bmp"/>
          <p:cNvPicPr>
            <a:picLocks noChangeAspect="1" noChangeArrowheads="1"/>
          </p:cNvPicPr>
          <p:nvPr/>
        </p:nvPicPr>
        <p:blipFill>
          <a:blip r:embed="rId3"/>
          <a:srcRect l="3853" t="5476" r="23976" b="6442"/>
          <a:stretch>
            <a:fillRect/>
          </a:stretch>
        </p:blipFill>
        <p:spPr bwMode="auto">
          <a:xfrm>
            <a:off x="3214688" y="1660525"/>
            <a:ext cx="5551487" cy="4792663"/>
          </a:xfrm>
          <a:prstGeom prst="rect">
            <a:avLst/>
          </a:prstGeom>
          <a:noFill/>
          <a:ln w="9525">
            <a:noFill/>
            <a:miter lim="800000"/>
            <a:headEnd/>
            <a:tailEnd/>
          </a:ln>
        </p:spPr>
      </p:pic>
      <p:grpSp>
        <p:nvGrpSpPr>
          <p:cNvPr id="20483" name="Group 4"/>
          <p:cNvGrpSpPr>
            <a:grpSpLocks/>
          </p:cNvGrpSpPr>
          <p:nvPr/>
        </p:nvGrpSpPr>
        <p:grpSpPr bwMode="auto">
          <a:xfrm>
            <a:off x="1500188" y="80963"/>
            <a:ext cx="7588250" cy="1173162"/>
            <a:chOff x="776288" y="51425"/>
            <a:chExt cx="7588274" cy="1173232"/>
          </a:xfrm>
        </p:grpSpPr>
        <p:sp>
          <p:nvSpPr>
            <p:cNvPr id="20487" name="TextBox 2"/>
            <p:cNvSpPr txBox="1">
              <a:spLocks noChangeArrowheads="1"/>
            </p:cNvSpPr>
            <p:nvPr/>
          </p:nvSpPr>
          <p:spPr bwMode="auto">
            <a:xfrm>
              <a:off x="795338" y="824530"/>
              <a:ext cx="7569224" cy="40012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Level 2 RQOs </a:t>
              </a:r>
              <a:r>
                <a:rPr lang="en-US" sz="2000" dirty="0">
                  <a:solidFill>
                    <a:srgbClr val="A4B16F"/>
                  </a:solidFill>
                  <a:latin typeface="Gill Sans" pitchFamily="-84" charset="0"/>
                </a:rPr>
                <a:t>for priority catchments (4)</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20484" name="TextBox 7"/>
          <p:cNvSpPr txBox="1">
            <a:spLocks noChangeArrowheads="1"/>
          </p:cNvSpPr>
          <p:nvPr/>
        </p:nvSpPr>
        <p:spPr bwMode="auto">
          <a:xfrm>
            <a:off x="1531938" y="1411288"/>
            <a:ext cx="7556500" cy="369887"/>
          </a:xfrm>
          <a:prstGeom prst="rect">
            <a:avLst/>
          </a:prstGeom>
          <a:noFill/>
          <a:ln w="9525">
            <a:noFill/>
            <a:miter lim="800000"/>
            <a:headEnd/>
            <a:tailEnd/>
          </a:ln>
        </p:spPr>
        <p:txBody>
          <a:bodyPr>
            <a:spAutoFit/>
          </a:bodyPr>
          <a:lstStyle/>
          <a:p>
            <a:r>
              <a:rPr lang="en-ZA" sz="1800"/>
              <a:t>Baseline PES for priority catchments (moderate, high or very high EIS)</a:t>
            </a:r>
            <a:endParaRPr lang="en-US" sz="180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pic>
        <p:nvPicPr>
          <p:cNvPr id="20486" name="Picture 7" descr="C:\_WORK\Fluvius work\Projects 2012\Mvoti WMA 11\STATUS QUO REPORT DUE END MARCH\PES.bmp"/>
          <p:cNvPicPr>
            <a:picLocks noChangeAspect="1" noChangeArrowheads="1"/>
          </p:cNvPicPr>
          <p:nvPr/>
        </p:nvPicPr>
        <p:blipFill>
          <a:blip r:embed="rId3"/>
          <a:srcRect l="63931" t="63715" r="23976" b="6442"/>
          <a:stretch>
            <a:fillRect/>
          </a:stretch>
        </p:blipFill>
        <p:spPr bwMode="auto">
          <a:xfrm>
            <a:off x="7764463" y="4046538"/>
            <a:ext cx="1379537"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4"/>
          <p:cNvGrpSpPr>
            <a:grpSpLocks/>
          </p:cNvGrpSpPr>
          <p:nvPr/>
        </p:nvGrpSpPr>
        <p:grpSpPr bwMode="auto">
          <a:xfrm>
            <a:off x="1500188" y="80963"/>
            <a:ext cx="7458075" cy="1173222"/>
            <a:chOff x="776288" y="51425"/>
            <a:chExt cx="7458099" cy="1173271"/>
          </a:xfrm>
        </p:grpSpPr>
        <p:sp>
          <p:nvSpPr>
            <p:cNvPr id="21509" name="TextBox 2"/>
            <p:cNvSpPr txBox="1">
              <a:spLocks noChangeArrowheads="1"/>
            </p:cNvSpPr>
            <p:nvPr/>
          </p:nvSpPr>
          <p:spPr bwMode="auto">
            <a:xfrm>
              <a:off x="795338" y="824569"/>
              <a:ext cx="7439049" cy="40012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Level 3 RQOs </a:t>
              </a:r>
              <a:r>
                <a:rPr lang="en-US" sz="2000" dirty="0">
                  <a:solidFill>
                    <a:srgbClr val="A4B16F"/>
                  </a:solidFill>
                  <a:latin typeface="Gill Sans" pitchFamily="-84" charset="0"/>
                </a:rPr>
                <a:t>for </a:t>
              </a:r>
              <a:r>
                <a:rPr lang="en-US" sz="2000" dirty="0" smtClean="0">
                  <a:solidFill>
                    <a:srgbClr val="A4B16F"/>
                  </a:solidFill>
                  <a:latin typeface="Gill Sans" pitchFamily="-84" charset="0"/>
                </a:rPr>
                <a:t>general wetlands and other FEPAs</a:t>
              </a:r>
              <a:endParaRPr lang="en-US" sz="2000" dirty="0">
                <a:solidFill>
                  <a:srgbClr val="A4B16F"/>
                </a:solidFill>
                <a:latin typeface="Gill Sans" pitchFamily="-84" charset="0"/>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20483" name="TextBox 7"/>
          <p:cNvSpPr txBox="1">
            <a:spLocks noChangeArrowheads="1"/>
          </p:cNvSpPr>
          <p:nvPr/>
        </p:nvSpPr>
        <p:spPr bwMode="auto">
          <a:xfrm>
            <a:off x="1531938" y="1474788"/>
            <a:ext cx="7556500" cy="3416320"/>
          </a:xfrm>
          <a:prstGeom prst="rect">
            <a:avLst/>
          </a:prstGeom>
          <a:noFill/>
          <a:ln w="9525">
            <a:noFill/>
            <a:miter lim="800000"/>
            <a:headEnd/>
            <a:tailEnd/>
          </a:ln>
        </p:spPr>
        <p:txBody>
          <a:bodyPr>
            <a:spAutoFit/>
          </a:bodyPr>
          <a:lstStyle/>
          <a:p>
            <a:r>
              <a:rPr lang="en-ZA" sz="1800" dirty="0" smtClean="0"/>
              <a:t>For all wetlands within the WMA (including non-priority catchments), ecosystem services of wetlands must be maintained (objective of the DWS’s Wetland Position Paper).</a:t>
            </a:r>
          </a:p>
          <a:p>
            <a:endParaRPr lang="en-ZA" sz="1800" dirty="0" smtClean="0"/>
          </a:p>
          <a:p>
            <a:r>
              <a:rPr lang="en-ZA" sz="1800" dirty="0" smtClean="0"/>
              <a:t>Across the WMA, FEPA </a:t>
            </a:r>
            <a:r>
              <a:rPr lang="en-ZA" sz="1800" dirty="0"/>
              <a:t>wetlands </a:t>
            </a:r>
            <a:r>
              <a:rPr lang="en-ZA" sz="1800" dirty="0" smtClean="0"/>
              <a:t>(desktop estimates of potential </a:t>
            </a:r>
            <a:r>
              <a:rPr lang="en-ZA" sz="1800" dirty="0" err="1" smtClean="0"/>
              <a:t>priortity</a:t>
            </a:r>
            <a:r>
              <a:rPr lang="en-ZA" sz="1800" dirty="0" smtClean="0"/>
              <a:t> wetlands) are </a:t>
            </a:r>
            <a:r>
              <a:rPr lang="en-ZA" sz="1800" dirty="0"/>
              <a:t>present.  </a:t>
            </a:r>
          </a:p>
          <a:p>
            <a:pPr lvl="1">
              <a:buFont typeface="Arial" pitchFamily="34" charset="0"/>
              <a:buChar char="•"/>
            </a:pPr>
            <a:r>
              <a:rPr lang="en-ZA" sz="1800" dirty="0"/>
              <a:t> </a:t>
            </a:r>
            <a:r>
              <a:rPr lang="en-ZA" sz="1800" dirty="0" smtClean="0"/>
              <a:t>Level 1 RQOs </a:t>
            </a:r>
            <a:r>
              <a:rPr lang="en-ZA" sz="1800" dirty="0"/>
              <a:t>relating to </a:t>
            </a:r>
            <a:r>
              <a:rPr lang="en-ZA" sz="1800" dirty="0" smtClean="0"/>
              <a:t>FEPA </a:t>
            </a:r>
            <a:r>
              <a:rPr lang="en-ZA" sz="1800" dirty="0"/>
              <a:t>wetlands have been set in the event that data </a:t>
            </a:r>
            <a:r>
              <a:rPr lang="en-ZA" sz="1800" dirty="0" smtClean="0"/>
              <a:t>(verification) on </a:t>
            </a:r>
            <a:r>
              <a:rPr lang="en-ZA" sz="1800" dirty="0"/>
              <a:t>specific wetlands becomes available in the future.  </a:t>
            </a:r>
          </a:p>
          <a:p>
            <a:pPr lvl="1">
              <a:buFont typeface="Arial" pitchFamily="34" charset="0"/>
              <a:buChar char="•"/>
            </a:pPr>
            <a:r>
              <a:rPr lang="en-ZA" sz="1800" dirty="0"/>
              <a:t> These RQOs aim to </a:t>
            </a:r>
            <a:r>
              <a:rPr lang="en-ZA" sz="1800" dirty="0" smtClean="0"/>
              <a:t>maintain the TARGET </a:t>
            </a:r>
            <a:r>
              <a:rPr lang="en-ZA" sz="1800" dirty="0"/>
              <a:t>(</a:t>
            </a:r>
            <a:r>
              <a:rPr lang="en-ZA" sz="1800" dirty="0" smtClean="0"/>
              <a:t>or </a:t>
            </a:r>
            <a:r>
              <a:rPr lang="en-ZA" sz="1800" dirty="0"/>
              <a:t>achieve, if </a:t>
            </a:r>
            <a:r>
              <a:rPr lang="en-ZA" sz="1800" dirty="0" smtClean="0"/>
              <a:t>Target is higher than PES) </a:t>
            </a:r>
            <a:r>
              <a:rPr lang="en-ZA" sz="1800" dirty="0"/>
              <a:t>the </a:t>
            </a:r>
            <a:r>
              <a:rPr lang="en-ZA" sz="1800" dirty="0" smtClean="0"/>
              <a:t>EC of </a:t>
            </a:r>
            <a:r>
              <a:rPr lang="en-ZA" sz="1800" dirty="0"/>
              <a:t>the wetland for water quantity, quality, habitat and key biota components</a:t>
            </a:r>
            <a:r>
              <a:rPr lang="en-ZA" sz="1800" dirty="0" smtClean="0"/>
              <a:t>.</a:t>
            </a:r>
            <a:endParaRPr lang="en-US" sz="1800" dirty="0"/>
          </a:p>
        </p:txBody>
      </p:sp>
      <p:sp>
        <p:nvSpPr>
          <p:cNvPr id="6" name="TextBox 5"/>
          <p:cNvSpPr txBox="1"/>
          <p:nvPr/>
        </p:nvSpPr>
        <p:spPr bwMode="auto">
          <a:xfrm>
            <a:off x="1512888" y="506413"/>
            <a:ext cx="3673475" cy="461665"/>
          </a:xfrm>
          <a:prstGeom prst="rect">
            <a:avLst/>
          </a:prstGeom>
          <a:noFill/>
        </p:spPr>
        <p:txBody>
          <a:bodyPr>
            <a:spAutoFit/>
          </a:bodyPr>
          <a:lstStyle/>
          <a:p>
            <a:pPr fontAlgn="auto">
              <a:spcBef>
                <a:spcPts val="0"/>
              </a:spcBef>
              <a:spcAft>
                <a:spcPts val="0"/>
              </a:spcAft>
              <a:defRPr/>
            </a:pPr>
            <a:r>
              <a:rPr lang="en-US" b="1" dirty="0" smtClean="0">
                <a:solidFill>
                  <a:srgbClr val="A4B16F"/>
                </a:solidFill>
                <a:latin typeface="Gill Sans"/>
                <a:ea typeface="+mn-ea"/>
                <a:cs typeface="Gill Sans"/>
              </a:rPr>
              <a:t>APPROACH</a:t>
            </a:r>
            <a:endParaRPr lang="en-US" b="1" dirty="0">
              <a:solidFill>
                <a:srgbClr val="A4B16F"/>
              </a:solidFill>
              <a:latin typeface="Gill Sans"/>
              <a:ea typeface="+mn-ea"/>
              <a:cs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 calcmode="lin" valueType="num">
                                      <p:cBhvr additive="base">
                                        <p:cTn id="17"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 calcmode="lin" valueType="num">
                                      <p:cBhvr additive="base">
                                        <p:cTn id="2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 name="Group 4"/>
          <p:cNvGrpSpPr>
            <a:grpSpLocks/>
          </p:cNvGrpSpPr>
          <p:nvPr/>
        </p:nvGrpSpPr>
        <p:grpSpPr bwMode="auto">
          <a:xfrm>
            <a:off x="1500188" y="80963"/>
            <a:ext cx="7458075" cy="1173222"/>
            <a:chOff x="776288" y="51425"/>
            <a:chExt cx="7458099" cy="1173271"/>
          </a:xfrm>
        </p:grpSpPr>
        <p:sp>
          <p:nvSpPr>
            <p:cNvPr id="3" name="TextBox 2"/>
            <p:cNvSpPr txBox="1"/>
            <p:nvPr/>
          </p:nvSpPr>
          <p:spPr bwMode="auto">
            <a:xfrm>
              <a:off x="795338" y="824569"/>
              <a:ext cx="7439049" cy="400127"/>
            </a:xfrm>
            <a:prstGeom prst="rect">
              <a:avLst/>
            </a:prstGeom>
            <a:noFill/>
          </p:spPr>
          <p:txBody>
            <a:bodyPr>
              <a:spAutoFit/>
            </a:bodyPr>
            <a:lstStyle/>
            <a:p>
              <a:pPr fontAlgn="auto">
                <a:spcBef>
                  <a:spcPts val="0"/>
                </a:spcBef>
                <a:spcAft>
                  <a:spcPts val="0"/>
                </a:spcAft>
                <a:defRPr/>
              </a:pPr>
              <a:r>
                <a:rPr lang="en-US" sz="2000" dirty="0">
                  <a:solidFill>
                    <a:srgbClr val="A4B16F"/>
                  </a:solidFill>
                  <a:latin typeface="Gill Sans"/>
                  <a:ea typeface="+mn-ea"/>
                  <a:cs typeface="Gill Sans"/>
                </a:rPr>
                <a:t>P</a:t>
              </a:r>
              <a:r>
                <a:rPr lang="en-US" sz="2000" dirty="0" smtClean="0">
                  <a:solidFill>
                    <a:srgbClr val="A4B16F"/>
                  </a:solidFill>
                  <a:latin typeface="Gill Sans"/>
                  <a:ea typeface="+mn-ea"/>
                  <a:cs typeface="Gill Sans"/>
                </a:rPr>
                <a:t>riority wetland: </a:t>
              </a:r>
              <a:r>
                <a:rPr lang="en-US" sz="2000" i="1" dirty="0" err="1">
                  <a:solidFill>
                    <a:srgbClr val="A4B16F"/>
                  </a:solidFill>
                  <a:latin typeface="Gill Sans"/>
                  <a:ea typeface="+mn-ea"/>
                  <a:cs typeface="Gill Sans"/>
                </a:rPr>
                <a:t>Mngeni</a:t>
              </a:r>
              <a:r>
                <a:rPr lang="en-US" sz="2000" i="1" dirty="0">
                  <a:solidFill>
                    <a:srgbClr val="A4B16F"/>
                  </a:solidFill>
                  <a:latin typeface="Gill Sans"/>
                  <a:ea typeface="+mn-ea"/>
                  <a:cs typeface="Gill Sans"/>
                </a:rPr>
                <a:t> Sponge (</a:t>
              </a:r>
              <a:r>
                <a:rPr lang="en-US" sz="2000" i="1" dirty="0" smtClean="0">
                  <a:solidFill>
                    <a:srgbClr val="A4B16F"/>
                  </a:solidFill>
                  <a:latin typeface="Gill Sans"/>
                  <a:ea typeface="+mn-ea"/>
                  <a:cs typeface="Gill Sans"/>
                </a:rPr>
                <a:t>RAMSAR)</a:t>
              </a:r>
              <a:endParaRPr lang="en-US" sz="2000" i="1" dirty="0">
                <a:solidFill>
                  <a:srgbClr val="A4B16F"/>
                </a:solidFill>
                <a:latin typeface="Gill Sans"/>
                <a:ea typeface="+mn-ea"/>
                <a:cs typeface="Gill Sans"/>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665"/>
          </a:xfrm>
          <a:prstGeom prst="rect">
            <a:avLst/>
          </a:prstGeom>
          <a:noFill/>
        </p:spPr>
        <p:txBody>
          <a:bodyPr>
            <a:spAutoFit/>
          </a:bodyPr>
          <a:lstStyle/>
          <a:p>
            <a:pPr fontAlgn="auto">
              <a:spcBef>
                <a:spcPts val="0"/>
              </a:spcBef>
              <a:spcAft>
                <a:spcPts val="0"/>
              </a:spcAft>
              <a:defRPr/>
            </a:pPr>
            <a:r>
              <a:rPr lang="en-US" b="1" dirty="0" smtClean="0">
                <a:solidFill>
                  <a:srgbClr val="A4B16F"/>
                </a:solidFill>
                <a:latin typeface="Gill Sans"/>
                <a:ea typeface="+mn-ea"/>
                <a:cs typeface="Gill Sans"/>
              </a:rPr>
              <a:t>LEVEL 3 RQOs</a:t>
            </a:r>
            <a:endParaRPr lang="en-US" b="1" dirty="0">
              <a:solidFill>
                <a:srgbClr val="A4B16F"/>
              </a:solidFill>
              <a:latin typeface="Gill Sans"/>
              <a:ea typeface="+mn-ea"/>
              <a:cs typeface="Gill Sans"/>
            </a:endParaRPr>
          </a:p>
        </p:txBody>
      </p:sp>
      <p:graphicFrame>
        <p:nvGraphicFramePr>
          <p:cNvPr id="7" name="Table 6"/>
          <p:cNvGraphicFramePr>
            <a:graphicFrameLocks noGrp="1"/>
          </p:cNvGraphicFramePr>
          <p:nvPr/>
        </p:nvGraphicFramePr>
        <p:xfrm>
          <a:off x="-4" y="1254182"/>
          <a:ext cx="9144004" cy="5003964"/>
        </p:xfrm>
        <a:graphic>
          <a:graphicData uri="http://schemas.openxmlformats.org/drawingml/2006/table">
            <a:tbl>
              <a:tblPr/>
              <a:tblGrid>
                <a:gridCol w="806245"/>
                <a:gridCol w="1267912"/>
                <a:gridCol w="1403103"/>
                <a:gridCol w="2741230"/>
                <a:gridCol w="2925514"/>
              </a:tblGrid>
              <a:tr h="203268">
                <a:tc gridSpan="5">
                  <a:txBody>
                    <a:bodyPr/>
                    <a:lstStyle/>
                    <a:p>
                      <a:pPr>
                        <a:spcAft>
                          <a:spcPts val="0"/>
                        </a:spcAft>
                      </a:pPr>
                      <a:r>
                        <a:rPr lang="en-US" sz="1100" b="1" dirty="0" err="1">
                          <a:latin typeface="Arial"/>
                          <a:ea typeface="Times New Roman"/>
                          <a:cs typeface="Times New Roman"/>
                        </a:rPr>
                        <a:t>Mgeni</a:t>
                      </a:r>
                      <a:r>
                        <a:rPr lang="en-US" sz="1100" b="1" dirty="0">
                          <a:latin typeface="Arial"/>
                          <a:ea typeface="Times New Roman"/>
                          <a:cs typeface="Times New Roman"/>
                        </a:rPr>
                        <a:t> </a:t>
                      </a:r>
                      <a:r>
                        <a:rPr lang="en-US" sz="1100" b="1" kern="1200" dirty="0">
                          <a:solidFill>
                            <a:schemeClr val="tx1"/>
                          </a:solidFill>
                          <a:latin typeface="Arial"/>
                          <a:ea typeface="Times New Roman"/>
                          <a:cs typeface="Times New Roman"/>
                        </a:rPr>
                        <a:t>sponge (</a:t>
                      </a:r>
                      <a:r>
                        <a:rPr lang="en-US" sz="1100" b="1" kern="1200" dirty="0" err="1">
                          <a:solidFill>
                            <a:schemeClr val="tx1"/>
                          </a:solidFill>
                          <a:latin typeface="Arial"/>
                          <a:ea typeface="Times New Roman"/>
                          <a:cs typeface="Times New Roman"/>
                        </a:rPr>
                        <a:t>Ramsar</a:t>
                      </a:r>
                      <a:r>
                        <a:rPr lang="en-US" sz="1100" b="1" kern="1200" dirty="0">
                          <a:solidFill>
                            <a:schemeClr val="tx1"/>
                          </a:solidFill>
                          <a:latin typeface="Arial"/>
                          <a:ea typeface="Times New Roman"/>
                          <a:cs typeface="Times New Roman"/>
                        </a:rPr>
                        <a:t> </a:t>
                      </a:r>
                      <a:r>
                        <a:rPr lang="en-US" sz="1100" b="1" kern="1200" dirty="0" smtClean="0">
                          <a:solidFill>
                            <a:schemeClr val="tx1"/>
                          </a:solidFill>
                          <a:latin typeface="Arial"/>
                          <a:ea typeface="Times New Roman"/>
                          <a:cs typeface="Times New Roman"/>
                        </a:rPr>
                        <a:t>wetland)</a:t>
                      </a: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100" b="1" kern="1200" smtClean="0">
                          <a:solidFill>
                            <a:schemeClr val="tx1"/>
                          </a:solidFill>
                          <a:latin typeface="Arial"/>
                          <a:ea typeface="Times New Roman"/>
                          <a:cs typeface="Times New Roman"/>
                        </a:rPr>
                        <a:t>IUA and SQ</a:t>
                      </a:r>
                      <a:endParaRPr lang="en-ZA" sz="1100" b="1" kern="1200" dirty="0">
                        <a:solidFill>
                          <a:schemeClr val="tx1"/>
                        </a:solidFill>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a:solidFill>
                            <a:schemeClr val="tx1"/>
                          </a:solidFill>
                          <a:latin typeface="Arial"/>
                          <a:ea typeface="Times New Roman"/>
                          <a:cs typeface="Times New Roman"/>
                        </a:rPr>
                        <a:t>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smtClean="0">
                          <a:solidFill>
                            <a:schemeClr val="tx1"/>
                          </a:solidFill>
                          <a:latin typeface="Arial"/>
                          <a:ea typeface="Times New Roman"/>
                          <a:cs typeface="Times New Roman"/>
                        </a:rPr>
                        <a:t>Sub-component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200" b="1" kern="1200" dirty="0" smtClean="0">
                          <a:solidFill>
                            <a:schemeClr val="tx1"/>
                          </a:solidFill>
                          <a:latin typeface="Arial"/>
                          <a:ea typeface="Times New Roman"/>
                          <a:cs typeface="Times New Roman"/>
                        </a:rPr>
                        <a:t>Indicator</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4034">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200" dirty="0" smtClean="0">
                          <a:solidFill>
                            <a:schemeClr val="tx1"/>
                          </a:solidFill>
                          <a:latin typeface="Arial"/>
                          <a:ea typeface="Times New Roman"/>
                          <a:cs typeface="Times New Roman"/>
                        </a:rPr>
                        <a:t>Numerical</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889">
                <a:tc rowSpan="5">
                  <a:txBody>
                    <a:bodyPr/>
                    <a:lstStyle/>
                    <a:p>
                      <a:pPr marL="71755" marR="71755"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a:ea typeface="Times New Roman"/>
                          <a:cs typeface="Times New Roman"/>
                        </a:rPr>
                        <a:t>MRU </a:t>
                      </a:r>
                      <a:r>
                        <a:rPr lang="en-US" sz="900" dirty="0" err="1" smtClean="0">
                          <a:latin typeface="Arial"/>
                          <a:ea typeface="Times New Roman"/>
                          <a:cs typeface="Times New Roman"/>
                        </a:rPr>
                        <a:t>uMnA</a:t>
                      </a:r>
                      <a:r>
                        <a:rPr lang="en-US" sz="900" dirty="0" smtClean="0">
                          <a:latin typeface="Arial"/>
                          <a:ea typeface="Times New Roman"/>
                          <a:cs typeface="Times New Roman"/>
                        </a:rPr>
                        <a:t> (</a:t>
                      </a:r>
                      <a:r>
                        <a:rPr lang="en-US" sz="1000" dirty="0" smtClean="0">
                          <a:latin typeface="Arial"/>
                          <a:ea typeface="Times New Roman"/>
                          <a:cs typeface="Times New Roman"/>
                        </a:rPr>
                        <a:t>U2</a:t>
                      </a:r>
                      <a:r>
                        <a:rPr lang="en-US" sz="1000" kern="1200" dirty="0" smtClean="0">
                          <a:solidFill>
                            <a:schemeClr val="tx1"/>
                          </a:solidFill>
                          <a:latin typeface="Arial"/>
                          <a:ea typeface="Times New Roman"/>
                          <a:cs typeface="Times New Roman"/>
                        </a:rPr>
                        <a:t>0A-042</a:t>
                      </a:r>
                      <a:r>
                        <a:rPr lang="en-US" sz="1000" dirty="0" smtClean="0">
                          <a:latin typeface="Arial"/>
                          <a:ea typeface="Times New Roman"/>
                          <a:cs typeface="Times New Roman"/>
                        </a:rPr>
                        <a:t>53 )</a:t>
                      </a:r>
                      <a:endParaRPr lang="en-ZA" sz="1050" dirty="0" smtClean="0">
                        <a:latin typeface="Arial"/>
                        <a:ea typeface="Times New Roman"/>
                        <a:cs typeface="Times New Roman"/>
                      </a:endParaRPr>
                    </a:p>
                    <a:p>
                      <a:pPr marL="71755" marR="71755" algn="ctr">
                        <a:spcAft>
                          <a:spcPts val="0"/>
                        </a:spcAft>
                      </a:pPr>
                      <a:endParaRPr lang="en-ZA" sz="1000" dirty="0">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Water availability</a:t>
                      </a:r>
                      <a:endParaRPr lang="en-ZA" sz="105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Hydrology</a:t>
                      </a:r>
                      <a:endParaRPr lang="en-ZA" sz="105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 C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hydrology score. Detailed assessment of wetland hydrology using a PES tool at 3 - 5 years intervals.</a:t>
                      </a:r>
                      <a:endParaRPr lang="en-ZA" sz="1050" dirty="0" smtClean="0">
                        <a:latin typeface="Arial"/>
                        <a:ea typeface="Times New Roman"/>
                        <a:cs typeface="Times New Roman"/>
                      </a:endParaRPr>
                    </a:p>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296">
                <a:tc vMerge="1">
                  <a:txBody>
                    <a:bodyPr/>
                    <a:lstStyle/>
                    <a:p>
                      <a:endParaRPr lang="en-ZA"/>
                    </a:p>
                  </a:txBody>
                  <a:tcPr/>
                </a:tc>
                <a:tc rowSpan="3">
                  <a:txBody>
                    <a:bodyPr/>
                    <a:lstStyle/>
                    <a:p>
                      <a:pPr>
                        <a:spcAft>
                          <a:spcPts val="0"/>
                        </a:spcAft>
                      </a:pPr>
                      <a:r>
                        <a:rPr lang="en-US" sz="1000" dirty="0">
                          <a:latin typeface="Arial"/>
                          <a:ea typeface="Times New Roman"/>
                          <a:cs typeface="Times New Roman"/>
                        </a:rPr>
                        <a:t>Habitat</a:t>
                      </a:r>
                      <a:endParaRPr lang="en-ZA" sz="105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Geomorphology</a:t>
                      </a:r>
                      <a:endParaRPr lang="en-ZA" sz="105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an A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geomorphology score. Geomorphology module of a wetland PES tool at 3 - 5 year intervals.</a:t>
                      </a:r>
                      <a:endParaRPr lang="en-ZA" sz="1050" dirty="0" smtClean="0">
                        <a:latin typeface="Arial"/>
                        <a:ea typeface="Times New Roman"/>
                        <a:cs typeface="Times New Roman"/>
                      </a:endParaRPr>
                    </a:p>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704">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General vegetation</a:t>
                      </a:r>
                      <a:endParaRPr lang="en-ZA" sz="105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 C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vegetation score: assessment of vegetation using a wetland PES tool at 3 - 5 year intervals.</a:t>
                      </a:r>
                      <a:endParaRPr lang="en-ZA" sz="1050" dirty="0" smtClean="0">
                        <a:latin typeface="Arial"/>
                        <a:ea typeface="Times New Roman"/>
                        <a:cs typeface="Times New Roman"/>
                      </a:endParaRPr>
                    </a:p>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473">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PES overall</a:t>
                      </a:r>
                      <a:endParaRPr lang="en-ZA" sz="105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 C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PES assessment tool at 3 - 5 year intervals.</a:t>
                      </a:r>
                      <a:endParaRPr lang="en-ZA" sz="1050" dirty="0" smtClean="0">
                        <a:latin typeface="Arial"/>
                        <a:ea typeface="Times New Roman"/>
                        <a:cs typeface="Times New Roman"/>
                      </a:endParaRPr>
                    </a:p>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266">
                <a:tc vMerge="1">
                  <a:txBody>
                    <a:bodyPr/>
                    <a:lstStyle/>
                    <a:p>
                      <a:endParaRPr lang="en-ZA"/>
                    </a:p>
                  </a:txBody>
                  <a:tcPr/>
                </a:tc>
                <a:tc>
                  <a:txBody>
                    <a:bodyPr/>
                    <a:lstStyle/>
                    <a:p>
                      <a:pPr>
                        <a:spcAft>
                          <a:spcPts val="0"/>
                        </a:spcAft>
                      </a:pPr>
                      <a:r>
                        <a:rPr lang="en-US" sz="1000">
                          <a:latin typeface="Arial"/>
                          <a:ea typeface="Times New Roman"/>
                          <a:cs typeface="Times New Roman"/>
                        </a:rPr>
                        <a:t>Biota</a:t>
                      </a:r>
                      <a:endParaRPr lang="en-ZA" sz="105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000" dirty="0" err="1">
                          <a:latin typeface="Arial"/>
                          <a:ea typeface="Times New Roman"/>
                          <a:cs typeface="Times New Roman"/>
                        </a:rPr>
                        <a:t>Wattled</a:t>
                      </a:r>
                      <a:r>
                        <a:rPr lang="en-US" sz="1000" dirty="0">
                          <a:latin typeface="Arial"/>
                          <a:ea typeface="Times New Roman"/>
                          <a:cs typeface="Times New Roman"/>
                        </a:rPr>
                        <a:t> cranes</a:t>
                      </a:r>
                      <a:endParaRPr lang="en-ZA" sz="105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Presence of at least 5 breeding pairs </a:t>
                      </a:r>
                      <a:r>
                        <a:rPr lang="en-US" sz="1200" dirty="0" smtClean="0">
                          <a:latin typeface="Arial"/>
                          <a:ea typeface="Times New Roman"/>
                          <a:cs typeface="Times New Roman"/>
                        </a:rPr>
                        <a:t>of </a:t>
                      </a:r>
                      <a:r>
                        <a:rPr lang="en-US" sz="1200" dirty="0" err="1" smtClean="0">
                          <a:latin typeface="Arial"/>
                          <a:ea typeface="Times New Roman"/>
                          <a:cs typeface="Times New Roman"/>
                        </a:rPr>
                        <a:t>wattled</a:t>
                      </a:r>
                      <a:r>
                        <a:rPr lang="en-US" sz="1200" dirty="0" smtClean="0">
                          <a:latin typeface="Arial"/>
                          <a:ea typeface="Times New Roman"/>
                          <a:cs typeface="Times New Roman"/>
                        </a:rPr>
                        <a:t> crane and breeding success.</a:t>
                      </a:r>
                      <a:endParaRPr lang="en-ZA" sz="120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The number of breeding pairs of </a:t>
                      </a:r>
                      <a:r>
                        <a:rPr lang="en-US" sz="1000" dirty="0" err="1" smtClean="0">
                          <a:latin typeface="Arial"/>
                          <a:ea typeface="Times New Roman"/>
                          <a:cs typeface="Times New Roman"/>
                        </a:rPr>
                        <a:t>wattled</a:t>
                      </a:r>
                      <a:r>
                        <a:rPr lang="en-US" sz="1000" dirty="0" smtClean="0">
                          <a:latin typeface="Arial"/>
                          <a:ea typeface="Times New Roman"/>
                          <a:cs typeface="Times New Roman"/>
                        </a:rPr>
                        <a:t> crane.</a:t>
                      </a:r>
                      <a:endParaRPr lang="en-ZA" sz="1050" dirty="0" smtClean="0">
                        <a:latin typeface="Arial"/>
                        <a:ea typeface="Times New Roman"/>
                        <a:cs typeface="Times New Roman"/>
                      </a:endParaRPr>
                    </a:p>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 name="Group 4"/>
          <p:cNvGrpSpPr>
            <a:grpSpLocks/>
          </p:cNvGrpSpPr>
          <p:nvPr/>
        </p:nvGrpSpPr>
        <p:grpSpPr bwMode="auto">
          <a:xfrm>
            <a:off x="1500188" y="80963"/>
            <a:ext cx="7458075" cy="1173222"/>
            <a:chOff x="776288" y="51425"/>
            <a:chExt cx="7458099" cy="1173271"/>
          </a:xfrm>
        </p:grpSpPr>
        <p:sp>
          <p:nvSpPr>
            <p:cNvPr id="3" name="TextBox 2"/>
            <p:cNvSpPr txBox="1"/>
            <p:nvPr/>
          </p:nvSpPr>
          <p:spPr bwMode="auto">
            <a:xfrm>
              <a:off x="795338" y="824569"/>
              <a:ext cx="7439049" cy="400127"/>
            </a:xfrm>
            <a:prstGeom prst="rect">
              <a:avLst/>
            </a:prstGeom>
            <a:noFill/>
          </p:spPr>
          <p:txBody>
            <a:bodyPr>
              <a:spAutoFit/>
            </a:bodyPr>
            <a:lstStyle/>
            <a:p>
              <a:pPr fontAlgn="auto">
                <a:spcBef>
                  <a:spcPts val="0"/>
                </a:spcBef>
                <a:spcAft>
                  <a:spcPts val="0"/>
                </a:spcAft>
                <a:defRPr/>
              </a:pPr>
              <a:r>
                <a:rPr lang="en-US" sz="2000" dirty="0">
                  <a:solidFill>
                    <a:srgbClr val="A4B16F"/>
                  </a:solidFill>
                  <a:latin typeface="Gill Sans"/>
                  <a:ea typeface="+mn-ea"/>
                  <a:cs typeface="Gill Sans"/>
                </a:rPr>
                <a:t>P</a:t>
              </a:r>
              <a:r>
                <a:rPr lang="en-US" sz="2000" dirty="0" smtClean="0">
                  <a:solidFill>
                    <a:srgbClr val="A4B16F"/>
                  </a:solidFill>
                  <a:latin typeface="Gill Sans"/>
                  <a:ea typeface="+mn-ea"/>
                  <a:cs typeface="Gill Sans"/>
                </a:rPr>
                <a:t>riority wetland: </a:t>
              </a:r>
              <a:r>
                <a:rPr lang="en-GB" sz="2000" dirty="0" err="1">
                  <a:solidFill>
                    <a:srgbClr val="A4B16F"/>
                  </a:solidFill>
                  <a:latin typeface="Gill Sans"/>
                  <a:ea typeface="+mn-ea"/>
                  <a:cs typeface="Gill Sans"/>
                </a:rPr>
                <a:t>Ntsikeni</a:t>
              </a:r>
              <a:r>
                <a:rPr lang="en-GB" sz="2000" dirty="0">
                  <a:solidFill>
                    <a:srgbClr val="A4B16F"/>
                  </a:solidFill>
                  <a:latin typeface="Gill Sans"/>
                  <a:ea typeface="+mn-ea"/>
                  <a:cs typeface="Gill Sans"/>
                </a:rPr>
                <a:t> wetland</a:t>
              </a:r>
              <a:r>
                <a:rPr lang="en-US" sz="2000" dirty="0">
                  <a:solidFill>
                    <a:srgbClr val="A4B16F"/>
                  </a:solidFill>
                  <a:latin typeface="Gill Sans"/>
                  <a:ea typeface="+mn-ea"/>
                  <a:cs typeface="Gill Sans"/>
                </a:rPr>
                <a:t> (</a:t>
              </a:r>
              <a:r>
                <a:rPr lang="en-US" sz="2000" dirty="0" smtClean="0">
                  <a:solidFill>
                    <a:srgbClr val="A4B16F"/>
                  </a:solidFill>
                  <a:latin typeface="Gill Sans"/>
                  <a:ea typeface="+mn-ea"/>
                  <a:cs typeface="Gill Sans"/>
                </a:rPr>
                <a:t>RAMSAR)</a:t>
              </a:r>
              <a:endParaRPr lang="en-US" sz="2000" dirty="0">
                <a:solidFill>
                  <a:srgbClr val="A4B16F"/>
                </a:solidFill>
                <a:latin typeface="Gill Sans"/>
                <a:ea typeface="+mn-ea"/>
                <a:cs typeface="Gill Sans"/>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cs typeface="Gill Sans"/>
              </a:rPr>
              <a:t>LEVEL 3 RQOs</a:t>
            </a:r>
          </a:p>
        </p:txBody>
      </p:sp>
      <p:graphicFrame>
        <p:nvGraphicFramePr>
          <p:cNvPr id="7" name="Table 6"/>
          <p:cNvGraphicFramePr>
            <a:graphicFrameLocks noGrp="1"/>
          </p:cNvGraphicFramePr>
          <p:nvPr/>
        </p:nvGraphicFramePr>
        <p:xfrm>
          <a:off x="32656" y="1337741"/>
          <a:ext cx="9111344" cy="4579936"/>
        </p:xfrm>
        <a:graphic>
          <a:graphicData uri="http://schemas.openxmlformats.org/drawingml/2006/table">
            <a:tbl>
              <a:tblPr/>
              <a:tblGrid>
                <a:gridCol w="747769"/>
                <a:gridCol w="1345984"/>
                <a:gridCol w="1452809"/>
                <a:gridCol w="2851450"/>
                <a:gridCol w="2713332"/>
              </a:tblGrid>
              <a:tr h="203268">
                <a:tc gridSpan="5">
                  <a:txBody>
                    <a:bodyPr/>
                    <a:lstStyle/>
                    <a:p>
                      <a:pPr>
                        <a:spcAft>
                          <a:spcPts val="0"/>
                        </a:spcAft>
                      </a:pPr>
                      <a:r>
                        <a:rPr lang="en-US" sz="1100" b="1" dirty="0" err="1" smtClean="0">
                          <a:latin typeface="Arial"/>
                          <a:ea typeface="Times New Roman"/>
                          <a:cs typeface="Times New Roman"/>
                        </a:rPr>
                        <a:t>Ntsikeni</a:t>
                      </a:r>
                      <a:r>
                        <a:rPr lang="en-US" sz="1100" b="1" baseline="0" dirty="0" smtClean="0">
                          <a:latin typeface="Arial"/>
                          <a:ea typeface="Times New Roman"/>
                          <a:cs typeface="Times New Roman"/>
                        </a:rPr>
                        <a:t> wetland</a:t>
                      </a:r>
                      <a:r>
                        <a:rPr lang="en-US" sz="1100" b="1" kern="1200" dirty="0" smtClean="0">
                          <a:solidFill>
                            <a:schemeClr val="tx1"/>
                          </a:solidFill>
                          <a:latin typeface="Arial"/>
                          <a:ea typeface="Times New Roman"/>
                          <a:cs typeface="Times New Roman"/>
                        </a:rPr>
                        <a:t> </a:t>
                      </a:r>
                      <a:r>
                        <a:rPr lang="en-US" sz="1100" b="1" kern="1200" dirty="0">
                          <a:solidFill>
                            <a:schemeClr val="tx1"/>
                          </a:solidFill>
                          <a:latin typeface="Arial"/>
                          <a:ea typeface="Times New Roman"/>
                          <a:cs typeface="Times New Roman"/>
                        </a:rPr>
                        <a:t>(</a:t>
                      </a:r>
                      <a:r>
                        <a:rPr lang="en-US" sz="1100" b="1" kern="1200" dirty="0" err="1">
                          <a:solidFill>
                            <a:schemeClr val="tx1"/>
                          </a:solidFill>
                          <a:latin typeface="Arial"/>
                          <a:ea typeface="Times New Roman"/>
                          <a:cs typeface="Times New Roman"/>
                        </a:rPr>
                        <a:t>Ramsar</a:t>
                      </a:r>
                      <a:r>
                        <a:rPr lang="en-US" sz="1100" b="1" kern="1200" dirty="0">
                          <a:solidFill>
                            <a:schemeClr val="tx1"/>
                          </a:solidFill>
                          <a:latin typeface="Arial"/>
                          <a:ea typeface="Times New Roman"/>
                          <a:cs typeface="Times New Roman"/>
                        </a:rPr>
                        <a:t> </a:t>
                      </a:r>
                      <a:r>
                        <a:rPr lang="en-US" sz="1100" b="1" kern="1200" dirty="0" smtClean="0">
                          <a:solidFill>
                            <a:schemeClr val="tx1"/>
                          </a:solidFill>
                          <a:latin typeface="Arial"/>
                          <a:ea typeface="Times New Roman"/>
                          <a:cs typeface="Times New Roman"/>
                        </a:rPr>
                        <a:t>wetland)</a:t>
                      </a: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100" b="1" kern="1200" smtClean="0">
                          <a:solidFill>
                            <a:schemeClr val="tx1"/>
                          </a:solidFill>
                          <a:latin typeface="Arial"/>
                          <a:ea typeface="Times New Roman"/>
                          <a:cs typeface="Times New Roman"/>
                        </a:rPr>
                        <a:t>IUA and SQ</a:t>
                      </a:r>
                      <a:endParaRPr lang="en-ZA" sz="1100" b="1" kern="1200" dirty="0">
                        <a:solidFill>
                          <a:schemeClr val="tx1"/>
                        </a:solidFill>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a:solidFill>
                            <a:schemeClr val="tx1"/>
                          </a:solidFill>
                          <a:latin typeface="Arial"/>
                          <a:ea typeface="Times New Roman"/>
                          <a:cs typeface="Times New Roman"/>
                        </a:rPr>
                        <a:t>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smtClean="0">
                          <a:solidFill>
                            <a:schemeClr val="tx1"/>
                          </a:solidFill>
                          <a:latin typeface="Arial"/>
                          <a:ea typeface="Times New Roman"/>
                          <a:cs typeface="Times New Roman"/>
                        </a:rPr>
                        <a:t>Sub-component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200" b="1" kern="1200" dirty="0" smtClean="0">
                          <a:solidFill>
                            <a:schemeClr val="tx1"/>
                          </a:solidFill>
                          <a:latin typeface="Arial"/>
                          <a:ea typeface="Times New Roman"/>
                          <a:cs typeface="Times New Roman"/>
                        </a:rPr>
                        <a:t>Indicator</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41622">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200" dirty="0" smtClean="0">
                          <a:solidFill>
                            <a:schemeClr val="tx1"/>
                          </a:solidFill>
                          <a:latin typeface="Arial"/>
                          <a:ea typeface="Times New Roman"/>
                          <a:cs typeface="Times New Roman"/>
                        </a:rPr>
                        <a:t>Numerical</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34">
                <a:tc rowSpan="6">
                  <a:txBody>
                    <a:bodyPr/>
                    <a:lstStyle/>
                    <a:p>
                      <a:pPr marL="71755" marR="71755" indent="0" algn="ctr" defTabSz="457200" rtl="0" eaLnBrk="1" fontAlgn="auto" latinLnBrk="0" hangingPunct="1">
                        <a:lnSpc>
                          <a:spcPct val="100000"/>
                        </a:lnSpc>
                        <a:spcBef>
                          <a:spcPts val="0"/>
                        </a:spcBef>
                        <a:spcAft>
                          <a:spcPts val="0"/>
                        </a:spcAft>
                        <a:buClrTx/>
                        <a:buSzTx/>
                        <a:buFontTx/>
                        <a:buNone/>
                        <a:tabLst/>
                        <a:defRPr/>
                      </a:pPr>
                      <a:r>
                        <a:rPr lang="en-US" sz="1100" dirty="0" err="1">
                          <a:latin typeface="Arial"/>
                          <a:ea typeface="Times New Roman"/>
                          <a:cs typeface="Times New Roman"/>
                        </a:rPr>
                        <a:t>Ru</a:t>
                      </a:r>
                      <a:r>
                        <a:rPr lang="en-US" sz="1100" dirty="0">
                          <a:latin typeface="Arial"/>
                          <a:ea typeface="Times New Roman"/>
                          <a:cs typeface="Times New Roman"/>
                        </a:rPr>
                        <a:t> </a:t>
                      </a:r>
                      <a:r>
                        <a:rPr lang="en-US" sz="1100" dirty="0" smtClean="0">
                          <a:latin typeface="Arial"/>
                          <a:ea typeface="Times New Roman"/>
                          <a:cs typeface="Times New Roman"/>
                        </a:rPr>
                        <a:t>Mz8 (</a:t>
                      </a:r>
                      <a:r>
                        <a:rPr lang="en-US" sz="1100" kern="1200" dirty="0" smtClean="0">
                          <a:solidFill>
                            <a:schemeClr val="tx1"/>
                          </a:solidFill>
                          <a:latin typeface="Arial"/>
                          <a:ea typeface="Times New Roman"/>
                          <a:cs typeface="Times New Roman"/>
                        </a:rPr>
                        <a:t>T51H-04846) </a:t>
                      </a:r>
                      <a:endParaRPr lang="en-ZA" sz="1100" kern="1200" dirty="0" smtClean="0">
                        <a:solidFill>
                          <a:schemeClr val="tx1"/>
                        </a:solidFill>
                        <a:latin typeface="Arial"/>
                        <a:ea typeface="Times New Roman"/>
                        <a:cs typeface="Times New Roman"/>
                      </a:endParaRPr>
                    </a:p>
                    <a:p>
                      <a:pPr marL="71755" marR="71755" algn="ctr">
                        <a:spcAft>
                          <a:spcPts val="0"/>
                        </a:spcAft>
                      </a:pPr>
                      <a:endParaRPr lang="en-ZA" sz="1100" dirty="0">
                        <a:latin typeface="Arial"/>
                        <a:ea typeface="Times New Roman"/>
                        <a:cs typeface="Times New Roman"/>
                      </a:endParaRPr>
                    </a:p>
                  </a:txBody>
                  <a:tcPr marL="17780" marR="17780" marT="17780" marB="1778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Water availability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Hydrology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an</a:t>
                      </a:r>
                      <a:r>
                        <a:rPr lang="en-US" sz="1200" b="1" baseline="0" dirty="0" smtClean="0">
                          <a:latin typeface="Arial"/>
                          <a:ea typeface="Times New Roman"/>
                          <a:cs typeface="Times New Roman"/>
                        </a:rPr>
                        <a:t> A</a:t>
                      </a:r>
                      <a:r>
                        <a:rPr lang="en-US" sz="1200" b="1" dirty="0" smtClean="0">
                          <a:latin typeface="Arial"/>
                          <a:ea typeface="Times New Roman"/>
                          <a:cs typeface="Times New Roman"/>
                        </a:rPr>
                        <a:t>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hydrology score. Detailed assessment of wetland hydrology using a PES tool at 3 - 5 years intervals.</a:t>
                      </a:r>
                      <a:endParaRPr lang="en-ZA" sz="105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886">
                <a:tc vMerge="1">
                  <a:txBody>
                    <a:bodyPr/>
                    <a:lstStyle/>
                    <a:p>
                      <a:endParaRPr lang="en-ZA"/>
                    </a:p>
                  </a:txBody>
                  <a:tcPr/>
                </a:tc>
                <a:tc rowSpan="3">
                  <a:txBody>
                    <a:bodyPr/>
                    <a:lstStyle/>
                    <a:p>
                      <a:pPr marL="0" algn="l" defTabSz="457200" rtl="0" eaLnBrk="1" latinLnBrk="0" hangingPunct="1">
                        <a:spcAft>
                          <a:spcPts val="0"/>
                        </a:spcAft>
                      </a:pPr>
                      <a:r>
                        <a:rPr lang="en-US" sz="1100" kern="1200" dirty="0">
                          <a:solidFill>
                            <a:schemeClr val="tx1"/>
                          </a:solidFill>
                          <a:latin typeface="Arial"/>
                          <a:ea typeface="Times New Roman"/>
                          <a:cs typeface="Times New Roman"/>
                        </a:rPr>
                        <a:t>Habitat</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Geomorphology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an A</a:t>
                      </a:r>
                      <a:r>
                        <a:rPr lang="en-US" sz="1200" dirty="0" smtClean="0">
                          <a:latin typeface="Arial"/>
                          <a:ea typeface="Times New Roman"/>
                          <a:cs typeface="Times New Roman"/>
                        </a:rPr>
                        <a:t> 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geomorphology score. Geomorphology module of a wetland PES tool at 3 - 5 year intervals.</a:t>
                      </a:r>
                      <a:endParaRPr lang="en-ZA" sz="105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86">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General vegetation</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 B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vegetation score: assessment of vegetation using a wetland PES tool at 3 - 5 year intervals.</a:t>
                      </a:r>
                      <a:endParaRPr lang="en-ZA" sz="105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373">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spcAft>
                          <a:spcPts val="0"/>
                        </a:spcAft>
                      </a:pPr>
                      <a:r>
                        <a:rPr lang="en-US" sz="1100" kern="1200" dirty="0">
                          <a:solidFill>
                            <a:schemeClr val="tx1"/>
                          </a:solidFill>
                          <a:latin typeface="Arial"/>
                          <a:ea typeface="Times New Roman"/>
                          <a:cs typeface="Times New Roman"/>
                        </a:rPr>
                        <a:t>PES overall</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PES is an A </a:t>
                      </a:r>
                      <a:r>
                        <a:rPr lang="en-US" sz="1200" dirty="0" smtClean="0">
                          <a:latin typeface="Arial"/>
                          <a:ea typeface="Times New Roman"/>
                          <a:cs typeface="Times New Roman"/>
                        </a:rPr>
                        <a:t>and</a:t>
                      </a:r>
                      <a:r>
                        <a:rPr lang="en-US" sz="1200" baseline="0" dirty="0" smtClean="0">
                          <a:latin typeface="Arial"/>
                          <a:ea typeface="Times New Roman"/>
                          <a:cs typeface="Times New Roman"/>
                        </a:rPr>
                        <a:t> must be maintained or improved.</a:t>
                      </a:r>
                      <a:endParaRPr lang="en-ZA" sz="12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Wetland PES assessment tool at 3 - 5 year intervals.</a:t>
                      </a:r>
                      <a:endParaRPr lang="en-ZA" sz="105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473">
                <a:tc vMerge="1">
                  <a:txBody>
                    <a:bodyPr/>
                    <a:lstStyle/>
                    <a:p>
                      <a:endParaRPr lang="en-ZA"/>
                    </a:p>
                  </a:txBody>
                  <a:tcPr/>
                </a:tc>
                <a:tc rowSpan="2">
                  <a:txBody>
                    <a:bodyPr/>
                    <a:lstStyle/>
                    <a:p>
                      <a:pPr marL="0" algn="l" defTabSz="457200" rtl="0" eaLnBrk="1" latinLnBrk="0" hangingPunct="1">
                        <a:spcAft>
                          <a:spcPts val="0"/>
                        </a:spcAft>
                      </a:pPr>
                      <a:r>
                        <a:rPr lang="en-GB" sz="1100" kern="1200" dirty="0" smtClean="0">
                          <a:solidFill>
                            <a:schemeClr val="tx1"/>
                          </a:solidFill>
                          <a:latin typeface="Arial"/>
                          <a:ea typeface="Times New Roman"/>
                          <a:cs typeface="Times New Roman"/>
                        </a:rPr>
                        <a:t>Biota</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457200" rtl="0" eaLnBrk="1" latinLnBrk="0" hangingPunct="1">
                        <a:spcAft>
                          <a:spcPts val="0"/>
                        </a:spcAft>
                      </a:pPr>
                      <a:r>
                        <a:rPr lang="en-US" sz="1100" kern="1200" dirty="0" err="1">
                          <a:solidFill>
                            <a:schemeClr val="tx1"/>
                          </a:solidFill>
                          <a:latin typeface="Arial"/>
                          <a:ea typeface="Times New Roman"/>
                          <a:cs typeface="Times New Roman"/>
                        </a:rPr>
                        <a:t>Wattled</a:t>
                      </a:r>
                      <a:r>
                        <a:rPr lang="en-US" sz="1100" kern="1200" dirty="0">
                          <a:solidFill>
                            <a:schemeClr val="tx1"/>
                          </a:solidFill>
                          <a:latin typeface="Arial"/>
                          <a:ea typeface="Times New Roman"/>
                          <a:cs typeface="Times New Roman"/>
                        </a:rPr>
                        <a:t> cranes</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Presence of at least</a:t>
                      </a:r>
                      <a:r>
                        <a:rPr lang="en-US" sz="1200" b="1" baseline="0" dirty="0" smtClean="0">
                          <a:latin typeface="Arial"/>
                          <a:ea typeface="Times New Roman"/>
                          <a:cs typeface="Times New Roman"/>
                        </a:rPr>
                        <a:t> 3</a:t>
                      </a:r>
                      <a:r>
                        <a:rPr lang="en-US" sz="1200" b="1" dirty="0" smtClean="0">
                          <a:latin typeface="Arial"/>
                          <a:ea typeface="Times New Roman"/>
                          <a:cs typeface="Times New Roman"/>
                        </a:rPr>
                        <a:t> breeding pairs </a:t>
                      </a:r>
                      <a:r>
                        <a:rPr lang="en-US" sz="1200" dirty="0" smtClean="0">
                          <a:latin typeface="Arial"/>
                          <a:ea typeface="Times New Roman"/>
                          <a:cs typeface="Times New Roman"/>
                        </a:rPr>
                        <a:t>of </a:t>
                      </a:r>
                      <a:r>
                        <a:rPr lang="en-US" sz="1200" dirty="0" err="1" smtClean="0">
                          <a:latin typeface="Arial"/>
                          <a:ea typeface="Times New Roman"/>
                          <a:cs typeface="Times New Roman"/>
                        </a:rPr>
                        <a:t>wattled</a:t>
                      </a:r>
                      <a:r>
                        <a:rPr lang="en-US" sz="1200" dirty="0" smtClean="0">
                          <a:latin typeface="Arial"/>
                          <a:ea typeface="Times New Roman"/>
                          <a:cs typeface="Times New Roman"/>
                        </a:rPr>
                        <a:t> crane and breeding success.</a:t>
                      </a:r>
                      <a:endParaRPr lang="en-ZA" sz="120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a:ea typeface="Times New Roman"/>
                          <a:cs typeface="Times New Roman"/>
                        </a:rPr>
                        <a:t>The number of breeding pairs of </a:t>
                      </a:r>
                      <a:r>
                        <a:rPr lang="en-US" sz="1000" dirty="0" err="1" smtClean="0">
                          <a:latin typeface="Arial"/>
                          <a:ea typeface="Times New Roman"/>
                          <a:cs typeface="Times New Roman"/>
                        </a:rPr>
                        <a:t>wattled</a:t>
                      </a:r>
                      <a:r>
                        <a:rPr lang="en-US" sz="1000" dirty="0" smtClean="0">
                          <a:latin typeface="Arial"/>
                          <a:ea typeface="Times New Roman"/>
                          <a:cs typeface="Times New Roman"/>
                        </a:rPr>
                        <a:t> crane (baseline of 2014).</a:t>
                      </a:r>
                      <a:endParaRPr lang="en-ZA" sz="1050" dirty="0" smtClean="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a:ea typeface="Times New Roman"/>
                          <a:cs typeface="Times New Roman"/>
                        </a:rPr>
                        <a:t>European Bittern</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a:ea typeface="Times New Roman"/>
                          <a:cs typeface="Times New Roman"/>
                        </a:rPr>
                        <a:t>Annual presence </a:t>
                      </a:r>
                      <a:r>
                        <a:rPr lang="en-US" sz="1200" kern="1200" dirty="0">
                          <a:solidFill>
                            <a:schemeClr val="tx1"/>
                          </a:solidFill>
                          <a:latin typeface="Arial"/>
                          <a:ea typeface="Times New Roman"/>
                          <a:cs typeface="Times New Roman"/>
                        </a:rPr>
                        <a:t>of European </a:t>
                      </a:r>
                      <a:r>
                        <a:rPr lang="en-US" sz="1200" kern="1200" dirty="0" smtClean="0">
                          <a:solidFill>
                            <a:schemeClr val="tx1"/>
                          </a:solidFill>
                          <a:latin typeface="Arial"/>
                          <a:ea typeface="Times New Roman"/>
                          <a:cs typeface="Times New Roman"/>
                        </a:rPr>
                        <a:t>Bitterns.</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a:ea typeface="Times New Roman"/>
                          <a:cs typeface="Times New Roman"/>
                        </a:rPr>
                        <a:t>Annual presence of European Bittern </a:t>
                      </a:r>
                      <a:r>
                        <a:rPr lang="en-US" sz="1000" kern="1200" dirty="0" smtClean="0">
                          <a:solidFill>
                            <a:schemeClr val="tx1"/>
                          </a:solidFill>
                          <a:latin typeface="Arial"/>
                          <a:ea typeface="Times New Roman"/>
                          <a:cs typeface="Times New Roman"/>
                        </a:rPr>
                        <a:t>migrants</a:t>
                      </a:r>
                      <a:r>
                        <a:rPr lang="en-US" sz="1000" kern="1200" baseline="0" dirty="0" smtClean="0">
                          <a:solidFill>
                            <a:schemeClr val="tx1"/>
                          </a:solidFill>
                          <a:latin typeface="Arial"/>
                          <a:ea typeface="Times New Roman"/>
                          <a:cs typeface="Times New Roman"/>
                        </a:rPr>
                        <a:t> </a:t>
                      </a:r>
                      <a:r>
                        <a:rPr lang="en-US" sz="1000" kern="1200" dirty="0" smtClean="0">
                          <a:solidFill>
                            <a:schemeClr val="tx1"/>
                          </a:solidFill>
                          <a:latin typeface="Arial"/>
                          <a:ea typeface="Times New Roman"/>
                          <a:cs typeface="Times New Roman"/>
                        </a:rPr>
                        <a:t>(sighted or indicated from call).</a:t>
                      </a:r>
                      <a:endParaRPr lang="en-ZA" sz="10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 name="Group 4"/>
          <p:cNvGrpSpPr>
            <a:grpSpLocks/>
          </p:cNvGrpSpPr>
          <p:nvPr/>
        </p:nvGrpSpPr>
        <p:grpSpPr bwMode="auto">
          <a:xfrm>
            <a:off x="1500188" y="80963"/>
            <a:ext cx="7458075" cy="1173162"/>
            <a:chOff x="776288" y="51425"/>
            <a:chExt cx="7458099" cy="1173211"/>
          </a:xfrm>
        </p:grpSpPr>
        <p:sp>
          <p:nvSpPr>
            <p:cNvPr id="31750" name="TextBox 2"/>
            <p:cNvSpPr txBox="1">
              <a:spLocks noChangeArrowheads="1"/>
            </p:cNvSpPr>
            <p:nvPr/>
          </p:nvSpPr>
          <p:spPr bwMode="auto">
            <a:xfrm>
              <a:off x="795338" y="824569"/>
              <a:ext cx="7439049" cy="40006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Priority </a:t>
              </a:r>
              <a:r>
                <a:rPr lang="en-US" sz="2000" dirty="0">
                  <a:solidFill>
                    <a:srgbClr val="A4B16F"/>
                  </a:solidFill>
                  <a:latin typeface="Gill Sans" pitchFamily="-84" charset="0"/>
                </a:rPr>
                <a:t>wetlands: </a:t>
              </a:r>
              <a:r>
                <a:rPr lang="en-ZA" sz="2000" i="1" dirty="0">
                  <a:solidFill>
                    <a:srgbClr val="A4B16F"/>
                  </a:solidFill>
                  <a:latin typeface="Gill Sans" pitchFamily="-84" charset="0"/>
                </a:rPr>
                <a:t>The </a:t>
              </a:r>
              <a:r>
                <a:rPr lang="en-ZA" sz="2000" i="1" dirty="0" smtClean="0">
                  <a:solidFill>
                    <a:srgbClr val="A4B16F"/>
                  </a:solidFill>
                  <a:latin typeface="Gill Sans" pitchFamily="-84" charset="0"/>
                </a:rPr>
                <a:t>Swamp</a:t>
              </a:r>
              <a:endParaRPr lang="en-US" sz="2000" i="1" dirty="0">
                <a:solidFill>
                  <a:srgbClr val="A4B16F"/>
                </a:solidFill>
                <a:latin typeface="Gill Sans" pitchFamily="-84" charset="0"/>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cs typeface="Gill Sans"/>
              </a:rPr>
              <a:t>LEVEL 3 RQOs</a:t>
            </a:r>
          </a:p>
        </p:txBody>
      </p:sp>
      <p:graphicFrame>
        <p:nvGraphicFramePr>
          <p:cNvPr id="7" name="Table 6"/>
          <p:cNvGraphicFramePr>
            <a:graphicFrameLocks noGrp="1"/>
          </p:cNvGraphicFramePr>
          <p:nvPr/>
        </p:nvGraphicFramePr>
        <p:xfrm>
          <a:off x="32656" y="1337741"/>
          <a:ext cx="9111344" cy="4239576"/>
        </p:xfrm>
        <a:graphic>
          <a:graphicData uri="http://schemas.openxmlformats.org/drawingml/2006/table">
            <a:tbl>
              <a:tblPr/>
              <a:tblGrid>
                <a:gridCol w="747769"/>
                <a:gridCol w="1345984"/>
                <a:gridCol w="1452809"/>
                <a:gridCol w="2851450"/>
                <a:gridCol w="2713332"/>
              </a:tblGrid>
              <a:tr h="203268">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b="1" dirty="0" smtClean="0">
                          <a:latin typeface="Arial"/>
                          <a:ea typeface="Times New Roman"/>
                          <a:cs typeface="Times New Roman"/>
                        </a:rPr>
                        <a:t>The Swamp (priority KZN </a:t>
                      </a:r>
                      <a:r>
                        <a:rPr lang="en-ZA" sz="1100" b="1" dirty="0" err="1" smtClean="0">
                          <a:latin typeface="Arial"/>
                          <a:ea typeface="Times New Roman"/>
                          <a:cs typeface="Times New Roman"/>
                        </a:rPr>
                        <a:t>Ezemvelo</a:t>
                      </a:r>
                      <a:r>
                        <a:rPr lang="en-ZA" sz="1100" b="1" dirty="0" smtClean="0">
                          <a:latin typeface="Arial"/>
                          <a:ea typeface="Times New Roman"/>
                          <a:cs typeface="Times New Roman"/>
                        </a:rPr>
                        <a:t> wetland monitoring site)</a:t>
                      </a:r>
                      <a:endParaRPr lang="en-ZA" sz="1100" b="1" kern="1200" dirty="0" smtClean="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100" b="1" kern="1200" smtClean="0">
                          <a:solidFill>
                            <a:schemeClr val="tx1"/>
                          </a:solidFill>
                          <a:latin typeface="Arial"/>
                          <a:ea typeface="Times New Roman"/>
                          <a:cs typeface="Times New Roman"/>
                        </a:rPr>
                        <a:t>IUA and SQ</a:t>
                      </a:r>
                      <a:endParaRPr lang="en-ZA" sz="1100" b="1" kern="1200" dirty="0">
                        <a:solidFill>
                          <a:schemeClr val="tx1"/>
                        </a:solidFill>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a:solidFill>
                            <a:schemeClr val="tx1"/>
                          </a:solidFill>
                          <a:latin typeface="Arial"/>
                          <a:ea typeface="Times New Roman"/>
                          <a:cs typeface="Times New Roman"/>
                        </a:rPr>
                        <a:t>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smtClean="0">
                          <a:solidFill>
                            <a:schemeClr val="tx1"/>
                          </a:solidFill>
                          <a:latin typeface="Arial"/>
                          <a:ea typeface="Times New Roman"/>
                          <a:cs typeface="Times New Roman"/>
                        </a:rPr>
                        <a:t>Sub-component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200" b="1" kern="1200" dirty="0" smtClean="0">
                          <a:solidFill>
                            <a:schemeClr val="tx1"/>
                          </a:solidFill>
                          <a:latin typeface="Arial"/>
                          <a:ea typeface="Times New Roman"/>
                          <a:cs typeface="Times New Roman"/>
                        </a:rPr>
                        <a:t>Indicator</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41622">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200" dirty="0" smtClean="0">
                          <a:solidFill>
                            <a:schemeClr val="tx1"/>
                          </a:solidFill>
                          <a:latin typeface="Arial"/>
                          <a:ea typeface="Times New Roman"/>
                          <a:cs typeface="Times New Roman"/>
                        </a:rPr>
                        <a:t>Numerical</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34">
                <a:tc rowSpan="5">
                  <a:txBody>
                    <a:bodyPr/>
                    <a:lstStyle/>
                    <a:p>
                      <a:pPr marL="71755" marR="71755" algn="ctr">
                        <a:spcAft>
                          <a:spcPts val="0"/>
                        </a:spcAft>
                      </a:pPr>
                      <a:r>
                        <a:rPr lang="en-ZA" sz="1100" dirty="0" smtClean="0">
                          <a:latin typeface="Arial"/>
                          <a:ea typeface="Times New Roman"/>
                          <a:cs typeface="Times New Roman"/>
                        </a:rPr>
                        <a:t>RU Mz4 (T51E-04478)</a:t>
                      </a:r>
                    </a:p>
                  </a:txBody>
                  <a:tcPr marL="17780" marR="17780" marT="17780" marB="1778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100" kern="1200" dirty="0">
                          <a:solidFill>
                            <a:schemeClr val="tx1"/>
                          </a:solidFill>
                          <a:latin typeface="Arial"/>
                          <a:ea typeface="Times New Roman"/>
                          <a:cs typeface="Times New Roman"/>
                        </a:rPr>
                        <a:t>Water availability</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100" dirty="0" smtClean="0">
                          <a:latin typeface="Arial"/>
                          <a:ea typeface="Times New Roman"/>
                          <a:cs typeface="Times New Roman"/>
                        </a:rPr>
                        <a:t>Hydrology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 D </a:t>
                      </a:r>
                      <a:r>
                        <a:rPr lang="en-US" sz="1200" kern="1200" dirty="0" smtClean="0">
                          <a:solidFill>
                            <a:schemeClr val="tx1"/>
                          </a:solidFill>
                          <a:latin typeface="Arial"/>
                          <a:ea typeface="Times New Roman"/>
                          <a:cs typeface="Times New Roman"/>
                        </a:rPr>
                        <a:t>and must be maintained or improved.</a:t>
                      </a:r>
                      <a:endParaRPr lang="en-ZA" sz="1200" kern="1200" dirty="0" smtClean="0">
                        <a:solidFill>
                          <a:schemeClr val="tx1"/>
                        </a:solidFill>
                        <a:latin typeface="Arial"/>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latin typeface="Arial"/>
                          <a:ea typeface="Times New Roman"/>
                          <a:cs typeface="Times New Roman"/>
                        </a:rPr>
                        <a:t>Wetland hydrology score. Detailed assessment of wetland hydrology using a PES tool at 3 - 5 years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886">
                <a:tc vMerge="1">
                  <a:txBody>
                    <a:bodyPr/>
                    <a:lstStyle/>
                    <a:p>
                      <a:endParaRPr lang="en-ZA"/>
                    </a:p>
                  </a:txBody>
                  <a:tcPr/>
                </a:tc>
                <a:tc rowSpan="3">
                  <a:txBody>
                    <a:bodyPr/>
                    <a:lstStyle/>
                    <a:p>
                      <a:pPr>
                        <a:spcAft>
                          <a:spcPts val="0"/>
                        </a:spcAft>
                      </a:pPr>
                      <a:r>
                        <a:rPr lang="en-US" sz="1100" kern="1200" dirty="0" smtClean="0">
                          <a:solidFill>
                            <a:schemeClr val="tx1"/>
                          </a:solidFill>
                          <a:latin typeface="Arial"/>
                          <a:ea typeface="Times New Roman"/>
                          <a:cs typeface="Times New Roman"/>
                        </a:rPr>
                        <a:t>Habitat</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Geomorphology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 C </a:t>
                      </a:r>
                      <a:r>
                        <a:rPr lang="en-US" sz="1200" kern="1200" dirty="0" smtClean="0">
                          <a:solidFill>
                            <a:schemeClr val="tx1"/>
                          </a:solidFill>
                          <a:latin typeface="Arial"/>
                          <a:ea typeface="Times New Roman"/>
                          <a:cs typeface="Times New Roman"/>
                        </a:rPr>
                        <a:t>and must be maintained or improved.</a:t>
                      </a: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latin typeface="Arial"/>
                          <a:ea typeface="Times New Roman"/>
                          <a:cs typeface="Times New Roman"/>
                        </a:rPr>
                        <a:t>Wetland geomorphology score. Geomorphology module of a wetland PES tool at 3-5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86">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General vegetation</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 C</a:t>
                      </a:r>
                      <a:r>
                        <a:rPr lang="en-US" sz="1200" kern="1200" dirty="0" smtClean="0">
                          <a:solidFill>
                            <a:schemeClr val="tx1"/>
                          </a:solidFill>
                          <a:latin typeface="Arial"/>
                          <a:ea typeface="Times New Roman"/>
                          <a:cs typeface="Times New Roman"/>
                        </a:rPr>
                        <a:t> and must be maintained or improved.</a:t>
                      </a: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latin typeface="Arial"/>
                          <a:ea typeface="Times New Roman"/>
                          <a:cs typeface="Times New Roman"/>
                        </a:rPr>
                        <a:t>Wetland vegetation score: assessment of vegetation using a wetland PES tool at 3 -5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373">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Arial"/>
                          <a:ea typeface="Times New Roman"/>
                          <a:cs typeface="Times New Roman"/>
                        </a:rPr>
                        <a:t>PES overall</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 C</a:t>
                      </a:r>
                      <a:r>
                        <a:rPr lang="en-US" sz="1200" kern="1200" dirty="0" smtClean="0">
                          <a:solidFill>
                            <a:schemeClr val="tx1"/>
                          </a:solidFill>
                          <a:latin typeface="Arial"/>
                          <a:ea typeface="Times New Roman"/>
                          <a:cs typeface="Times New Roman"/>
                        </a:rPr>
                        <a:t> and must be maintained or improved.</a:t>
                      </a: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latin typeface="Arial"/>
                          <a:ea typeface="Times New Roman"/>
                          <a:cs typeface="Times New Roman"/>
                        </a:rPr>
                        <a:t>Wetland PES assessment tool at 3 - 5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473">
                <a:tc vMerge="1">
                  <a:txBody>
                    <a:bodyPr/>
                    <a:lstStyle/>
                    <a:p>
                      <a:endParaRPr lang="en-ZA"/>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kern="1200" dirty="0" smtClean="0">
                          <a:solidFill>
                            <a:schemeClr val="tx1"/>
                          </a:solidFill>
                          <a:latin typeface="Arial"/>
                          <a:ea typeface="Times New Roman"/>
                          <a:cs typeface="Times New Roman"/>
                        </a:rPr>
                        <a:t>Biota (key vegetation species)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100" i="1" dirty="0" err="1">
                          <a:latin typeface="Arial"/>
                          <a:ea typeface="Times New Roman"/>
                          <a:cs typeface="Times New Roman"/>
                        </a:rPr>
                        <a:t>Cyperus</a:t>
                      </a:r>
                      <a:r>
                        <a:rPr lang="en-US" sz="1100" i="1" dirty="0">
                          <a:latin typeface="Arial"/>
                          <a:ea typeface="Times New Roman"/>
                          <a:cs typeface="Times New Roman"/>
                        </a:rPr>
                        <a:t> </a:t>
                      </a:r>
                      <a:r>
                        <a:rPr lang="en-US" sz="1100" i="1" dirty="0" err="1">
                          <a:latin typeface="Arial"/>
                          <a:ea typeface="Times New Roman"/>
                          <a:cs typeface="Times New Roman"/>
                        </a:rPr>
                        <a:t>marginatus</a:t>
                      </a:r>
                      <a:r>
                        <a:rPr lang="en-US" sz="1100" dirty="0">
                          <a:latin typeface="Arial"/>
                          <a:ea typeface="Times New Roman"/>
                          <a:cs typeface="Times New Roman"/>
                        </a:rPr>
                        <a:t> vegetation</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a:ea typeface="Times New Roman"/>
                          <a:cs typeface="Times New Roman"/>
                        </a:rPr>
                        <a:t>Current areas </a:t>
                      </a:r>
                      <a:r>
                        <a:rPr lang="en-US" sz="1200" kern="1200" dirty="0" smtClean="0">
                          <a:solidFill>
                            <a:schemeClr val="tx1"/>
                          </a:solidFill>
                          <a:latin typeface="Arial"/>
                          <a:ea typeface="Times New Roman"/>
                          <a:cs typeface="Times New Roman"/>
                        </a:rPr>
                        <a:t>are not </a:t>
                      </a:r>
                      <a:r>
                        <a:rPr lang="en-US" sz="1200" kern="1200" dirty="0">
                          <a:solidFill>
                            <a:schemeClr val="tx1"/>
                          </a:solidFill>
                          <a:latin typeface="Arial"/>
                          <a:ea typeface="Times New Roman"/>
                          <a:cs typeface="Times New Roman"/>
                        </a:rPr>
                        <a:t>known, but </a:t>
                      </a:r>
                      <a:r>
                        <a:rPr lang="en-US" sz="1200" b="1" kern="1200" dirty="0">
                          <a:solidFill>
                            <a:schemeClr val="tx1"/>
                          </a:solidFill>
                          <a:latin typeface="Arial"/>
                          <a:ea typeface="Times New Roman"/>
                          <a:cs typeface="Times New Roman"/>
                        </a:rPr>
                        <a:t>should not reduce more than 20% below baseline.</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latin typeface="Arial"/>
                          <a:ea typeface="Times New Roman"/>
                          <a:cs typeface="Times New Roman"/>
                        </a:rPr>
                        <a:t>Area of vegetation type at 3 - 5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 name="Group 4"/>
          <p:cNvGrpSpPr>
            <a:grpSpLocks/>
          </p:cNvGrpSpPr>
          <p:nvPr/>
        </p:nvGrpSpPr>
        <p:grpSpPr bwMode="auto">
          <a:xfrm>
            <a:off x="1500188" y="80963"/>
            <a:ext cx="7458075" cy="1481137"/>
            <a:chOff x="776288" y="51425"/>
            <a:chExt cx="7458099" cy="1481060"/>
          </a:xfrm>
        </p:grpSpPr>
        <p:sp>
          <p:nvSpPr>
            <p:cNvPr id="32774" name="TextBox 2"/>
            <p:cNvSpPr txBox="1">
              <a:spLocks noChangeArrowheads="1"/>
            </p:cNvSpPr>
            <p:nvPr/>
          </p:nvSpPr>
          <p:spPr bwMode="auto">
            <a:xfrm>
              <a:off x="795338" y="824569"/>
              <a:ext cx="7439049" cy="707916"/>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Priority </a:t>
              </a:r>
              <a:r>
                <a:rPr lang="en-US" sz="2000" dirty="0">
                  <a:solidFill>
                    <a:srgbClr val="A4B16F"/>
                  </a:solidFill>
                  <a:latin typeface="Gill Sans" pitchFamily="-84" charset="0"/>
                </a:rPr>
                <a:t>wetlands: </a:t>
              </a:r>
              <a:r>
                <a:rPr lang="en-ZA" sz="2000" i="1" dirty="0" err="1">
                  <a:solidFill>
                    <a:srgbClr val="A4B16F"/>
                  </a:solidFill>
                  <a:latin typeface="Gill Sans" pitchFamily="-84" charset="0"/>
                </a:rPr>
                <a:t>Mvoti</a:t>
              </a:r>
              <a:r>
                <a:rPr lang="en-ZA" sz="2000" i="1" dirty="0">
                  <a:solidFill>
                    <a:srgbClr val="A4B16F"/>
                  </a:solidFill>
                  <a:latin typeface="Gill Sans" pitchFamily="-84" charset="0"/>
                </a:rPr>
                <a:t> </a:t>
              </a:r>
              <a:r>
                <a:rPr lang="en-ZA" sz="2000" i="1" dirty="0" err="1">
                  <a:solidFill>
                    <a:srgbClr val="A4B16F"/>
                  </a:solidFill>
                  <a:latin typeface="Gill Sans" pitchFamily="-84" charset="0"/>
                </a:rPr>
                <a:t>Vlei</a:t>
              </a:r>
              <a:endParaRPr lang="en-US" sz="2000" i="1" dirty="0">
                <a:solidFill>
                  <a:srgbClr val="A4B16F"/>
                </a:solidFill>
                <a:latin typeface="Gill Sans" pitchFamily="-84" charset="0"/>
              </a:endParaRPr>
            </a:p>
            <a:p>
              <a:endParaRPr lang="en-US" sz="2000" dirty="0">
                <a:solidFill>
                  <a:srgbClr val="A4B16F"/>
                </a:solidFill>
                <a:latin typeface="Gill Sans" pitchFamily="-84" charset="0"/>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cs typeface="Gill Sans"/>
              </a:rPr>
              <a:t>LEVEL 3 RQOs</a:t>
            </a:r>
          </a:p>
        </p:txBody>
      </p:sp>
      <p:graphicFrame>
        <p:nvGraphicFramePr>
          <p:cNvPr id="7" name="Table 6"/>
          <p:cNvGraphicFramePr>
            <a:graphicFrameLocks noGrp="1"/>
          </p:cNvGraphicFramePr>
          <p:nvPr/>
        </p:nvGraphicFramePr>
        <p:xfrm>
          <a:off x="1" y="1254125"/>
          <a:ext cx="9143999" cy="3581103"/>
        </p:xfrm>
        <a:graphic>
          <a:graphicData uri="http://schemas.openxmlformats.org/drawingml/2006/table">
            <a:tbl>
              <a:tblPr/>
              <a:tblGrid>
                <a:gridCol w="750450"/>
                <a:gridCol w="1350808"/>
                <a:gridCol w="1458016"/>
                <a:gridCol w="2861669"/>
                <a:gridCol w="2723056"/>
              </a:tblGrid>
              <a:tr h="203268">
                <a:tc gridSpan="5">
                  <a:txBody>
                    <a:bodyPr/>
                    <a:lstStyle/>
                    <a:p>
                      <a:pPr>
                        <a:spcAft>
                          <a:spcPts val="0"/>
                        </a:spcAft>
                      </a:pPr>
                      <a:r>
                        <a:rPr lang="en-ZA" sz="1100" b="1" dirty="0" smtClean="0">
                          <a:latin typeface="Arial"/>
                          <a:ea typeface="Times New Roman"/>
                          <a:cs typeface="Times New Roman"/>
                        </a:rPr>
                        <a:t>The </a:t>
                      </a:r>
                      <a:r>
                        <a:rPr lang="en-ZA" sz="1100" b="1" dirty="0" err="1" smtClean="0">
                          <a:latin typeface="Arial"/>
                          <a:ea typeface="Times New Roman"/>
                          <a:cs typeface="Times New Roman"/>
                        </a:rPr>
                        <a:t>Mvoti</a:t>
                      </a:r>
                      <a:r>
                        <a:rPr lang="en-ZA" sz="1100" b="1" dirty="0" smtClean="0">
                          <a:latin typeface="Arial"/>
                          <a:ea typeface="Times New Roman"/>
                          <a:cs typeface="Times New Roman"/>
                        </a:rPr>
                        <a:t> </a:t>
                      </a:r>
                      <a:r>
                        <a:rPr lang="en-ZA" sz="1100" b="1" dirty="0" err="1" smtClean="0">
                          <a:latin typeface="Arial"/>
                          <a:ea typeface="Times New Roman"/>
                          <a:cs typeface="Times New Roman"/>
                        </a:rPr>
                        <a:t>vlei</a:t>
                      </a:r>
                      <a:r>
                        <a:rPr lang="en-ZA" sz="1100" b="1" dirty="0" smtClean="0">
                          <a:latin typeface="Arial"/>
                          <a:ea typeface="Times New Roman"/>
                          <a:cs typeface="Times New Roman"/>
                        </a:rPr>
                        <a:t> (priority KZN </a:t>
                      </a:r>
                      <a:r>
                        <a:rPr lang="en-ZA" sz="1100" b="1" dirty="0" err="1" smtClean="0">
                          <a:latin typeface="Arial"/>
                          <a:ea typeface="Times New Roman"/>
                          <a:cs typeface="Times New Roman"/>
                        </a:rPr>
                        <a:t>Ezemvelo</a:t>
                      </a:r>
                      <a:r>
                        <a:rPr lang="en-ZA" sz="1100" b="1" dirty="0" smtClean="0">
                          <a:latin typeface="Arial"/>
                          <a:ea typeface="Times New Roman"/>
                          <a:cs typeface="Times New Roman"/>
                        </a:rPr>
                        <a:t> monitoring site)</a:t>
                      </a: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100" b="1" kern="1200" smtClean="0">
                          <a:solidFill>
                            <a:schemeClr val="tx1"/>
                          </a:solidFill>
                          <a:latin typeface="Arial"/>
                          <a:ea typeface="Times New Roman"/>
                          <a:cs typeface="Times New Roman"/>
                        </a:rPr>
                        <a:t>IUA and SQ</a:t>
                      </a:r>
                      <a:endParaRPr lang="en-ZA" sz="1100" b="1" kern="1200" dirty="0">
                        <a:solidFill>
                          <a:schemeClr val="tx1"/>
                        </a:solidFill>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a:solidFill>
                            <a:schemeClr val="tx1"/>
                          </a:solidFill>
                          <a:latin typeface="Arial"/>
                          <a:ea typeface="Times New Roman"/>
                          <a:cs typeface="Times New Roman"/>
                        </a:rPr>
                        <a:t>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100" b="1" kern="1200" dirty="0" smtClean="0">
                          <a:solidFill>
                            <a:schemeClr val="tx1"/>
                          </a:solidFill>
                          <a:latin typeface="Arial"/>
                          <a:ea typeface="Times New Roman"/>
                          <a:cs typeface="Times New Roman"/>
                        </a:rPr>
                        <a:t>Sub-component</a:t>
                      </a:r>
                      <a:endParaRPr lang="en-ZA" sz="11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200" b="1" kern="1200" dirty="0" smtClean="0">
                          <a:solidFill>
                            <a:schemeClr val="tx1"/>
                          </a:solidFill>
                          <a:latin typeface="Arial"/>
                          <a:ea typeface="Times New Roman"/>
                          <a:cs typeface="Times New Roman"/>
                        </a:rPr>
                        <a:t>Indicator</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41622">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200" dirty="0" smtClean="0">
                          <a:solidFill>
                            <a:schemeClr val="tx1"/>
                          </a:solidFill>
                          <a:latin typeface="Arial"/>
                          <a:ea typeface="Times New Roman"/>
                          <a:cs typeface="Times New Roman"/>
                        </a:rPr>
                        <a:t>Numerical</a:t>
                      </a:r>
                      <a:endParaRPr lang="en-ZA" sz="12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34">
                <a:tc rowSpan="4">
                  <a:txBody>
                    <a:bodyPr/>
                    <a:lstStyle/>
                    <a:p>
                      <a:pPr marL="71755" marR="71755"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a:ea typeface="Times New Roman"/>
                          <a:cs typeface="Times New Roman"/>
                        </a:rPr>
                        <a:t>MRU </a:t>
                      </a:r>
                      <a:r>
                        <a:rPr lang="en-US" sz="1100" dirty="0" err="1" smtClean="0">
                          <a:latin typeface="Arial"/>
                          <a:ea typeface="Times New Roman"/>
                          <a:cs typeface="Times New Roman"/>
                        </a:rPr>
                        <a:t>Mvoti</a:t>
                      </a:r>
                      <a:r>
                        <a:rPr lang="en-US" sz="1100" dirty="0" smtClean="0">
                          <a:latin typeface="Arial"/>
                          <a:ea typeface="Times New Roman"/>
                          <a:cs typeface="Times New Roman"/>
                        </a:rPr>
                        <a:t> A</a:t>
                      </a:r>
                      <a:r>
                        <a:rPr lang="en-ZA" sz="1200" baseline="0" dirty="0" smtClean="0">
                          <a:latin typeface="Arial"/>
                          <a:ea typeface="Times New Roman"/>
                          <a:cs typeface="Times New Roman"/>
                        </a:rPr>
                        <a:t> </a:t>
                      </a:r>
                      <a:r>
                        <a:rPr lang="en-ZA" sz="1100" dirty="0" smtClean="0">
                          <a:latin typeface="Arial"/>
                          <a:ea typeface="Times New Roman"/>
                          <a:cs typeface="Times New Roman"/>
                        </a:rPr>
                        <a:t>(</a:t>
                      </a:r>
                      <a:r>
                        <a:rPr lang="en-US" sz="1100" dirty="0" smtClean="0">
                          <a:latin typeface="Arial"/>
                          <a:ea typeface="Times New Roman"/>
                          <a:cs typeface="Times New Roman"/>
                        </a:rPr>
                        <a:t>U40A- 03869</a:t>
                      </a:r>
                      <a:r>
                        <a:rPr lang="en-ZA" sz="1100" dirty="0" smtClean="0">
                          <a:latin typeface="Arial"/>
                          <a:ea typeface="Times New Roman"/>
                          <a:cs typeface="Times New Roman"/>
                        </a:rPr>
                        <a:t>)</a:t>
                      </a:r>
                    </a:p>
                  </a:txBody>
                  <a:tcPr marL="17780" marR="17780" marT="17780" marB="1778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100" kern="1200" smtClean="0">
                          <a:solidFill>
                            <a:schemeClr val="tx1"/>
                          </a:solidFill>
                          <a:latin typeface="Arial"/>
                          <a:ea typeface="Times New Roman"/>
                          <a:cs typeface="Times New Roman"/>
                        </a:rPr>
                        <a:t>Water availability</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100" smtClean="0">
                          <a:latin typeface="Arial"/>
                          <a:ea typeface="Times New Roman"/>
                          <a:cs typeface="Times New Roman"/>
                        </a:rPr>
                        <a:t>Hydrology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an</a:t>
                      </a:r>
                      <a:r>
                        <a:rPr lang="en-US" sz="1200" b="1" kern="1200" baseline="0" dirty="0" smtClean="0">
                          <a:solidFill>
                            <a:schemeClr val="tx1"/>
                          </a:solidFill>
                          <a:latin typeface="Arial"/>
                          <a:ea typeface="Times New Roman"/>
                          <a:cs typeface="Times New Roman"/>
                        </a:rPr>
                        <a:t> E</a:t>
                      </a:r>
                      <a:r>
                        <a:rPr lang="en-US" sz="1200" b="1" kern="1200" dirty="0" smtClean="0">
                          <a:solidFill>
                            <a:schemeClr val="tx1"/>
                          </a:solidFill>
                          <a:latin typeface="Arial"/>
                          <a:ea typeface="Times New Roman"/>
                          <a:cs typeface="Times New Roman"/>
                        </a:rPr>
                        <a:t> </a:t>
                      </a:r>
                      <a:r>
                        <a:rPr lang="en-US" sz="1200" kern="1200" dirty="0" smtClean="0">
                          <a:solidFill>
                            <a:schemeClr val="tx1"/>
                          </a:solidFill>
                          <a:latin typeface="Arial"/>
                          <a:ea typeface="Times New Roman"/>
                          <a:cs typeface="Times New Roman"/>
                        </a:rPr>
                        <a:t>and must be  maintained</a:t>
                      </a:r>
                      <a:r>
                        <a:rPr lang="en-US" sz="1200" kern="1200" baseline="0" dirty="0" smtClean="0">
                          <a:solidFill>
                            <a:schemeClr val="tx1"/>
                          </a:solidFill>
                          <a:latin typeface="Arial"/>
                          <a:ea typeface="Times New Roman"/>
                          <a:cs typeface="Times New Roman"/>
                        </a:rPr>
                        <a:t> or i</a:t>
                      </a:r>
                      <a:r>
                        <a:rPr lang="en-US" sz="1200" kern="1200" dirty="0" smtClean="0">
                          <a:solidFill>
                            <a:schemeClr val="tx1"/>
                          </a:solidFill>
                          <a:latin typeface="Arial"/>
                          <a:ea typeface="Times New Roman"/>
                          <a:cs typeface="Times New Roman"/>
                        </a:rPr>
                        <a:t>mproved.</a:t>
                      </a:r>
                      <a:endParaRPr lang="en-ZA" sz="1200" kern="1200" dirty="0" smtClean="0">
                        <a:solidFill>
                          <a:schemeClr val="tx1"/>
                        </a:solidFill>
                        <a:latin typeface="Arial"/>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smtClean="0">
                          <a:latin typeface="Arial"/>
                          <a:ea typeface="Times New Roman"/>
                          <a:cs typeface="Times New Roman"/>
                        </a:rPr>
                        <a:t>Wetland hydrology score. Detailed assessment of wetland hydrology using a PES tool at 3 - 5 years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886">
                <a:tc vMerge="1">
                  <a:txBody>
                    <a:bodyPr/>
                    <a:lstStyle/>
                    <a:p>
                      <a:endParaRPr lang="en-ZA"/>
                    </a:p>
                  </a:txBody>
                  <a:tcPr/>
                </a:tc>
                <a:tc rowSpan="3">
                  <a:txBody>
                    <a:bodyPr/>
                    <a:lstStyle/>
                    <a:p>
                      <a:pPr>
                        <a:spcAft>
                          <a:spcPts val="0"/>
                        </a:spcAft>
                      </a:pPr>
                      <a:r>
                        <a:rPr lang="en-US" sz="1100" kern="1200" smtClean="0">
                          <a:solidFill>
                            <a:schemeClr val="tx1"/>
                          </a:solidFill>
                          <a:latin typeface="Arial"/>
                          <a:ea typeface="Times New Roman"/>
                          <a:cs typeface="Times New Roman"/>
                        </a:rPr>
                        <a:t>Habitat</a:t>
                      </a:r>
                      <a:endParaRPr lang="en-ZA" sz="11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smtClean="0">
                          <a:latin typeface="Arial"/>
                          <a:ea typeface="Times New Roman"/>
                          <a:cs typeface="Times New Roman"/>
                        </a:rPr>
                        <a:t>Geomorphology</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an</a:t>
                      </a:r>
                      <a:r>
                        <a:rPr lang="en-US" sz="1200" b="1" kern="1200" baseline="0" dirty="0" smtClean="0">
                          <a:solidFill>
                            <a:schemeClr val="tx1"/>
                          </a:solidFill>
                          <a:latin typeface="Arial"/>
                          <a:ea typeface="Times New Roman"/>
                          <a:cs typeface="Times New Roman"/>
                        </a:rPr>
                        <a:t> A</a:t>
                      </a:r>
                      <a:r>
                        <a:rPr lang="en-US" sz="1200" kern="1200" dirty="0" smtClean="0">
                          <a:solidFill>
                            <a:schemeClr val="tx1"/>
                          </a:solidFill>
                          <a:latin typeface="Arial"/>
                          <a:ea typeface="Times New Roman"/>
                          <a:cs typeface="Times New Roman"/>
                        </a:rPr>
                        <a:t> and must be maintained.</a:t>
                      </a: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smtClean="0">
                          <a:latin typeface="Arial"/>
                          <a:ea typeface="Times New Roman"/>
                          <a:cs typeface="Times New Roman"/>
                        </a:rPr>
                        <a:t>Wetland geomorphology score. Geomorphology module of a wetland PES tool at 3-5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686">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smtClean="0">
                          <a:latin typeface="Arial"/>
                          <a:ea typeface="Times New Roman"/>
                          <a:cs typeface="Times New Roman"/>
                        </a:rPr>
                        <a:t>General vegetation</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 D </a:t>
                      </a:r>
                      <a:r>
                        <a:rPr lang="en-US" sz="1200" kern="1200" dirty="0" smtClean="0">
                          <a:solidFill>
                            <a:schemeClr val="tx1"/>
                          </a:solidFill>
                          <a:latin typeface="Arial"/>
                          <a:ea typeface="Times New Roman"/>
                          <a:cs typeface="Times New Roman"/>
                        </a:rPr>
                        <a:t>and must be maintained or improved.</a:t>
                      </a: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smtClean="0">
                          <a:latin typeface="Arial"/>
                          <a:ea typeface="Times New Roman"/>
                          <a:cs typeface="Times New Roman"/>
                        </a:rPr>
                        <a:t>Wetland vegetation score: assessment of vegetation using a wetland PES tool at 3 -5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373">
                <a:tc vMerge="1">
                  <a:txBody>
                    <a:bodyPr/>
                    <a:lstStyle/>
                    <a:p>
                      <a:endParaRPr lang="en-ZA"/>
                    </a:p>
                  </a:txBody>
                  <a:tcPr/>
                </a:tc>
                <a:tc vMerge="1">
                  <a:txBody>
                    <a:bodyPr/>
                    <a:lstStyle/>
                    <a:p>
                      <a:pP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smtClean="0">
                          <a:latin typeface="Arial"/>
                          <a:ea typeface="Times New Roman"/>
                          <a:cs typeface="Times New Roman"/>
                        </a:rPr>
                        <a:t>PES overall</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a:ea typeface="Times New Roman"/>
                          <a:cs typeface="Times New Roman"/>
                        </a:rPr>
                        <a:t>PES is a D</a:t>
                      </a:r>
                      <a:r>
                        <a:rPr lang="en-US" sz="1200" kern="1200" dirty="0" smtClean="0">
                          <a:solidFill>
                            <a:schemeClr val="tx1"/>
                          </a:solidFill>
                          <a:latin typeface="Arial"/>
                          <a:ea typeface="Times New Roman"/>
                          <a:cs typeface="Times New Roman"/>
                        </a:rPr>
                        <a:t> and must be maintained or improved.</a:t>
                      </a:r>
                      <a:endParaRPr lang="en-ZA" sz="1200" kern="1200" dirty="0" smtClean="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smtClean="0">
                          <a:latin typeface="Arial"/>
                          <a:ea typeface="Times New Roman"/>
                          <a:cs typeface="Times New Roman"/>
                        </a:rPr>
                        <a:t>Wetland PES assessment tool at 3 - 5 year intervals.</a:t>
                      </a:r>
                      <a:endParaRPr lang="en-ZA" sz="11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00188" y="80963"/>
            <a:ext cx="7458075" cy="1173162"/>
            <a:chOff x="776288" y="51425"/>
            <a:chExt cx="7458099" cy="1173211"/>
          </a:xfrm>
        </p:grpSpPr>
        <p:sp>
          <p:nvSpPr>
            <p:cNvPr id="21509" name="TextBox 2"/>
            <p:cNvSpPr txBox="1">
              <a:spLocks noChangeArrowheads="1"/>
            </p:cNvSpPr>
            <p:nvPr/>
          </p:nvSpPr>
          <p:spPr bwMode="auto">
            <a:xfrm>
              <a:off x="795338" y="824569"/>
              <a:ext cx="7439049" cy="40006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Priority catchments (moderate, high or very high EIS)</a:t>
              </a:r>
              <a:endParaRPr lang="en-US" sz="2000" dirty="0">
                <a:solidFill>
                  <a:srgbClr val="A4B16F"/>
                </a:solidFill>
                <a:latin typeface="Gill Sans" pitchFamily="-84" charset="0"/>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20483" name="TextBox 7"/>
          <p:cNvSpPr txBox="1">
            <a:spLocks noChangeArrowheads="1"/>
          </p:cNvSpPr>
          <p:nvPr/>
        </p:nvSpPr>
        <p:spPr bwMode="auto">
          <a:xfrm>
            <a:off x="1531938" y="1474788"/>
            <a:ext cx="7556500" cy="1200329"/>
          </a:xfrm>
          <a:prstGeom prst="rect">
            <a:avLst/>
          </a:prstGeom>
          <a:noFill/>
          <a:ln w="9525">
            <a:noFill/>
            <a:miter lim="800000"/>
            <a:headEnd/>
            <a:tailEnd/>
          </a:ln>
        </p:spPr>
        <p:txBody>
          <a:bodyPr>
            <a:spAutoFit/>
          </a:bodyPr>
          <a:lstStyle/>
          <a:p>
            <a:r>
              <a:rPr lang="en-ZA" sz="1800" dirty="0"/>
              <a:t>The RQOs identified for wetlands in priority catchments aim to </a:t>
            </a:r>
            <a:r>
              <a:rPr lang="en-ZA" sz="1800" b="1" dirty="0"/>
              <a:t>maintain the average </a:t>
            </a:r>
            <a:r>
              <a:rPr lang="en-ZA" sz="1800" b="1" dirty="0" smtClean="0"/>
              <a:t>condition </a:t>
            </a:r>
            <a:r>
              <a:rPr lang="en-ZA" sz="1800" b="1" dirty="0"/>
              <a:t>of the </a:t>
            </a:r>
            <a:r>
              <a:rPr lang="en-ZA" sz="1800" b="1" dirty="0" smtClean="0"/>
              <a:t>wetlands (Target is PES)</a:t>
            </a:r>
            <a:r>
              <a:rPr lang="en-ZA" sz="1800" dirty="0" smtClean="0"/>
              <a:t>. </a:t>
            </a:r>
            <a:endParaRPr lang="en-ZA" sz="1800" dirty="0"/>
          </a:p>
          <a:p>
            <a:endParaRPr lang="en-US" sz="1800" dirty="0" smtClean="0"/>
          </a:p>
          <a:p>
            <a:endParaRPr lang="en-ZA" sz="1800" dirty="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cs typeface="Gill Sans"/>
              </a:rPr>
              <a:t>LEVEL </a:t>
            </a:r>
            <a:r>
              <a:rPr lang="en-US" b="1" dirty="0" smtClean="0">
                <a:solidFill>
                  <a:srgbClr val="A4B16F"/>
                </a:solidFill>
                <a:latin typeface="Gill Sans"/>
                <a:cs typeface="Gill Sans"/>
              </a:rPr>
              <a:t>2 </a:t>
            </a:r>
            <a:r>
              <a:rPr lang="en-US" b="1" dirty="0">
                <a:solidFill>
                  <a:srgbClr val="A4B16F"/>
                </a:solidFill>
                <a:latin typeface="Gill Sans"/>
                <a:cs typeface="Gill Sans"/>
              </a:rPr>
              <a:t>RQOs</a:t>
            </a:r>
          </a:p>
        </p:txBody>
      </p:sp>
      <p:pic>
        <p:nvPicPr>
          <p:cNvPr id="7" name="Picture 1" descr="C:\_WORK\Fluvius work\Projects 2012\Mvoti WMA 11\STATUS QUO REPORT DUE END MARCH\EIS.bmp"/>
          <p:cNvPicPr>
            <a:picLocks noChangeAspect="1" noChangeArrowheads="1"/>
          </p:cNvPicPr>
          <p:nvPr/>
        </p:nvPicPr>
        <p:blipFill>
          <a:blip r:embed="rId3"/>
          <a:srcRect l="3255" t="6213" r="18469" b="7498"/>
          <a:stretch>
            <a:fillRect/>
          </a:stretch>
        </p:blipFill>
        <p:spPr bwMode="auto">
          <a:xfrm>
            <a:off x="1873743" y="3783998"/>
            <a:ext cx="3076575" cy="239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4579" name="Group 4"/>
          <p:cNvGrpSpPr>
            <a:grpSpLocks/>
          </p:cNvGrpSpPr>
          <p:nvPr/>
        </p:nvGrpSpPr>
        <p:grpSpPr bwMode="auto">
          <a:xfrm>
            <a:off x="1500188" y="80963"/>
            <a:ext cx="7458075" cy="1173162"/>
            <a:chOff x="776288" y="51425"/>
            <a:chExt cx="7458099" cy="1173211"/>
          </a:xfrm>
        </p:grpSpPr>
        <p:sp>
          <p:nvSpPr>
            <p:cNvPr id="24585" name="TextBox 2"/>
            <p:cNvSpPr txBox="1">
              <a:spLocks noChangeArrowheads="1"/>
            </p:cNvSpPr>
            <p:nvPr/>
          </p:nvSpPr>
          <p:spPr bwMode="auto">
            <a:xfrm>
              <a:off x="795338" y="824530"/>
              <a:ext cx="7439049" cy="400106"/>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Priority catchments (moderate, high or very high EIS)</a:t>
              </a:r>
              <a:endParaRPr lang="en-US" sz="2000" dirty="0">
                <a:solidFill>
                  <a:srgbClr val="A4B16F"/>
                </a:solidFill>
                <a:latin typeface="Gill Sans" pitchFamily="-84" charset="0"/>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665"/>
          </a:xfrm>
          <a:prstGeom prst="rect">
            <a:avLst/>
          </a:prstGeom>
          <a:noFill/>
        </p:spPr>
        <p:txBody>
          <a:bodyPr>
            <a:spAutoFit/>
          </a:bodyPr>
          <a:lstStyle/>
          <a:p>
            <a:pPr fontAlgn="auto">
              <a:spcBef>
                <a:spcPts val="0"/>
              </a:spcBef>
              <a:spcAft>
                <a:spcPts val="0"/>
              </a:spcAft>
              <a:defRPr/>
            </a:pPr>
            <a:r>
              <a:rPr lang="en-US" b="1" dirty="0" smtClean="0">
                <a:solidFill>
                  <a:srgbClr val="A4B16F"/>
                </a:solidFill>
                <a:latin typeface="Gill Sans"/>
                <a:ea typeface="+mn-ea"/>
                <a:cs typeface="Gill Sans"/>
              </a:rPr>
              <a:t>LEVEL 2 RQOs</a:t>
            </a:r>
            <a:endParaRPr lang="en-US" b="1" dirty="0">
              <a:solidFill>
                <a:srgbClr val="A4B16F"/>
              </a:solidFill>
              <a:latin typeface="Gill Sans"/>
              <a:ea typeface="+mn-ea"/>
              <a:cs typeface="Gill Sans"/>
            </a:endParaRPr>
          </a:p>
        </p:txBody>
      </p:sp>
      <p:graphicFrame>
        <p:nvGraphicFramePr>
          <p:cNvPr id="7" name="Table 6"/>
          <p:cNvGraphicFramePr>
            <a:graphicFrameLocks noGrp="1"/>
          </p:cNvGraphicFramePr>
          <p:nvPr/>
        </p:nvGraphicFramePr>
        <p:xfrm>
          <a:off x="63058" y="1390812"/>
          <a:ext cx="9080941" cy="1953602"/>
        </p:xfrm>
        <a:graphic>
          <a:graphicData uri="http://schemas.openxmlformats.org/drawingml/2006/table">
            <a:tbl>
              <a:tblPr/>
              <a:tblGrid>
                <a:gridCol w="473186"/>
                <a:gridCol w="1304844"/>
                <a:gridCol w="1392323"/>
                <a:gridCol w="2256718"/>
                <a:gridCol w="2274714"/>
                <a:gridCol w="1379156"/>
              </a:tblGrid>
              <a:tr h="203268">
                <a:tc gridSpan="6">
                  <a:txBody>
                    <a:bodyPr/>
                    <a:lstStyle/>
                    <a:p>
                      <a:pPr>
                        <a:spcAft>
                          <a:spcPts val="0"/>
                        </a:spcAft>
                      </a:pP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400" b="1" dirty="0">
                          <a:latin typeface="Arial"/>
                          <a:ea typeface="Times New Roman"/>
                          <a:cs typeface="Times New Roman"/>
                        </a:rPr>
                        <a:t>IUA</a:t>
                      </a:r>
                      <a:endParaRPr lang="en-ZA" sz="14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smtClean="0">
                          <a:latin typeface="Arial"/>
                          <a:ea typeface="Times New Roman"/>
                          <a:cs typeface="Times New Roman"/>
                        </a:rPr>
                        <a:t>Applicable</a:t>
                      </a:r>
                      <a:r>
                        <a:rPr lang="en-US" sz="1400" b="1" baseline="0" dirty="0" smtClean="0">
                          <a:latin typeface="Arial"/>
                          <a:ea typeface="Times New Roman"/>
                          <a:cs typeface="Times New Roman"/>
                        </a:rPr>
                        <a:t> wetlands</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a:latin typeface="Arial"/>
                          <a:ea typeface="Times New Roman"/>
                          <a:cs typeface="Times New Roman"/>
                        </a:rPr>
                        <a:t>Component</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smtClean="0">
                          <a:latin typeface="Arial"/>
                          <a:ea typeface="Times New Roman"/>
                          <a:cs typeface="Times New Roman"/>
                        </a:rPr>
                        <a:t>Indicator</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a:ea typeface="Times New Roman"/>
                          <a:cs typeface="Times New Roman"/>
                        </a:rPr>
                        <a:t>Reference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4034">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400" b="1" dirty="0" smtClean="0">
                          <a:latin typeface="Arial"/>
                          <a:ea typeface="Times New Roman"/>
                          <a:cs typeface="Times New Roman"/>
                        </a:rPr>
                        <a:t>Descriptive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266">
                <a:tc>
                  <a:txBody>
                    <a:bodyPr/>
                    <a:lstStyle/>
                    <a:p>
                      <a:pPr marL="71755" marR="71755" algn="ctr">
                        <a:spcAft>
                          <a:spcPts val="0"/>
                        </a:spcAft>
                      </a:pPr>
                      <a:r>
                        <a:rPr lang="en-ZA" sz="1400" kern="1200" dirty="0" smtClean="0">
                          <a:solidFill>
                            <a:schemeClr val="tx1"/>
                          </a:solidFill>
                          <a:latin typeface="Arial"/>
                          <a:ea typeface="Times New Roman"/>
                          <a:cs typeface="Times New Roman"/>
                        </a:rPr>
                        <a:t>All</a:t>
                      </a:r>
                      <a:endParaRPr lang="en-ZA" sz="1400" kern="1200" dirty="0">
                        <a:solidFill>
                          <a:schemeClr val="tx1"/>
                        </a:solidFill>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ZA" sz="1200" kern="1200" dirty="0" smtClean="0">
                          <a:solidFill>
                            <a:schemeClr val="tx1"/>
                          </a:solidFill>
                          <a:latin typeface="Arial"/>
                          <a:ea typeface="Times New Roman"/>
                          <a:cs typeface="Times New Roman"/>
                        </a:rPr>
                        <a:t>All wetlands within quaternary catchments which have moderate, high or very high EIS</a:t>
                      </a:r>
                      <a:endParaRPr lang="en-ZA" sz="1200" kern="1200" dirty="0">
                        <a:solidFill>
                          <a:schemeClr val="tx1"/>
                        </a:solidFill>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kern="1200" dirty="0" smtClean="0">
                          <a:solidFill>
                            <a:schemeClr val="tx1"/>
                          </a:solidFill>
                          <a:latin typeface="Arial"/>
                          <a:ea typeface="Times New Roman"/>
                          <a:cs typeface="Times New Roman"/>
                        </a:rPr>
                        <a:t>Habitat</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600" kern="1200" dirty="0" smtClean="0">
                          <a:solidFill>
                            <a:schemeClr val="tx1"/>
                          </a:solidFill>
                          <a:latin typeface="Arial"/>
                          <a:ea typeface="Times New Roman"/>
                          <a:cs typeface="Times New Roman"/>
                        </a:rPr>
                        <a:t>The TARGET</a:t>
                      </a:r>
                      <a:r>
                        <a:rPr lang="en-GB" sz="1600" kern="1200" baseline="0" dirty="0" smtClean="0">
                          <a:solidFill>
                            <a:schemeClr val="tx1"/>
                          </a:solidFill>
                          <a:latin typeface="Arial"/>
                          <a:ea typeface="Times New Roman"/>
                          <a:cs typeface="Times New Roman"/>
                        </a:rPr>
                        <a:t> EC</a:t>
                      </a:r>
                      <a:r>
                        <a:rPr lang="en-GB" sz="1600" kern="1200" dirty="0" smtClean="0">
                          <a:solidFill>
                            <a:schemeClr val="tx1"/>
                          </a:solidFill>
                          <a:latin typeface="Arial"/>
                          <a:ea typeface="Times New Roman"/>
                          <a:cs typeface="Times New Roman"/>
                        </a:rPr>
                        <a:t> of the wetlands in a catchment must be maintained.</a:t>
                      </a:r>
                      <a:endParaRPr lang="en-ZA" sz="16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GB" sz="1200" kern="1200" dirty="0" smtClean="0">
                          <a:solidFill>
                            <a:schemeClr val="tx1"/>
                          </a:solidFill>
                          <a:latin typeface="Arial"/>
                          <a:ea typeface="Times New Roman"/>
                          <a:cs typeface="Times New Roman"/>
                        </a:rPr>
                        <a:t>The average PES of the quaternary catchment</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kern="1200" dirty="0" smtClean="0">
                          <a:solidFill>
                            <a:schemeClr val="tx1"/>
                          </a:solidFill>
                          <a:latin typeface="Arial"/>
                          <a:ea typeface="Times New Roman"/>
                          <a:cs typeface="Times New Roman"/>
                        </a:rPr>
                        <a:t>NWRS</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0" y="3773488"/>
            <a:ext cx="9144000" cy="26812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pic>
        <p:nvPicPr>
          <p:cNvPr id="24583" name="Picture 7" descr="C:\_WORK\Fluvius work\Projects 2012\Mvoti WMA 11\STATUS QUO REPORT DUE END MARCH\PES.bmp"/>
          <p:cNvPicPr>
            <a:picLocks noChangeAspect="1" noChangeArrowheads="1"/>
          </p:cNvPicPr>
          <p:nvPr/>
        </p:nvPicPr>
        <p:blipFill>
          <a:blip r:embed="rId3"/>
          <a:srcRect l="3853" t="5476" r="23976" b="6442"/>
          <a:stretch>
            <a:fillRect/>
          </a:stretch>
        </p:blipFill>
        <p:spPr bwMode="auto">
          <a:xfrm>
            <a:off x="3111500" y="3773488"/>
            <a:ext cx="3105150" cy="2681287"/>
          </a:xfrm>
          <a:prstGeom prst="rect">
            <a:avLst/>
          </a:prstGeom>
          <a:noFill/>
          <a:ln w="9525">
            <a:noFill/>
            <a:miter lim="800000"/>
            <a:headEnd/>
            <a:tailEnd/>
          </a:ln>
        </p:spPr>
      </p:pic>
      <p:sp>
        <p:nvSpPr>
          <p:cNvPr id="11" name="Curved Left Arrow 10"/>
          <p:cNvSpPr/>
          <p:nvPr/>
        </p:nvSpPr>
        <p:spPr>
          <a:xfrm rot="2623955">
            <a:off x="6200775" y="3425825"/>
            <a:ext cx="1355725" cy="2312988"/>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2531" name="Group 4"/>
          <p:cNvGrpSpPr>
            <a:grpSpLocks/>
          </p:cNvGrpSpPr>
          <p:nvPr/>
        </p:nvGrpSpPr>
        <p:grpSpPr bwMode="auto">
          <a:xfrm>
            <a:off x="1500188" y="80963"/>
            <a:ext cx="7458075" cy="1173162"/>
            <a:chOff x="776288" y="51425"/>
            <a:chExt cx="7458099" cy="1173211"/>
          </a:xfrm>
        </p:grpSpPr>
        <p:sp>
          <p:nvSpPr>
            <p:cNvPr id="22534" name="TextBox 2"/>
            <p:cNvSpPr txBox="1">
              <a:spLocks noChangeArrowheads="1"/>
            </p:cNvSpPr>
            <p:nvPr/>
          </p:nvSpPr>
          <p:spPr bwMode="auto">
            <a:xfrm>
              <a:off x="795338" y="824530"/>
              <a:ext cx="7439049" cy="400106"/>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All wetlands and wetland FEPAs</a:t>
              </a:r>
              <a:endParaRPr lang="en-US" sz="2000" dirty="0">
                <a:solidFill>
                  <a:srgbClr val="A4B16F"/>
                </a:solidFill>
                <a:latin typeface="Gill Sans" pitchFamily="-84" charset="0"/>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665"/>
          </a:xfrm>
          <a:prstGeom prst="rect">
            <a:avLst/>
          </a:prstGeom>
          <a:noFill/>
        </p:spPr>
        <p:txBody>
          <a:bodyPr>
            <a:spAutoFit/>
          </a:bodyPr>
          <a:lstStyle/>
          <a:p>
            <a:pPr fontAlgn="auto">
              <a:spcBef>
                <a:spcPts val="0"/>
              </a:spcBef>
              <a:spcAft>
                <a:spcPts val="0"/>
              </a:spcAft>
              <a:defRPr/>
            </a:pPr>
            <a:r>
              <a:rPr lang="en-US" b="1" dirty="0" smtClean="0">
                <a:solidFill>
                  <a:srgbClr val="A4B16F"/>
                </a:solidFill>
                <a:latin typeface="Gill Sans"/>
                <a:ea typeface="+mn-ea"/>
                <a:cs typeface="Gill Sans"/>
              </a:rPr>
              <a:t>LEVEL 1 RQOs</a:t>
            </a:r>
            <a:endParaRPr lang="en-US" b="1" dirty="0">
              <a:solidFill>
                <a:srgbClr val="A4B16F"/>
              </a:solidFill>
              <a:latin typeface="Gill Sans"/>
              <a:ea typeface="+mn-ea"/>
              <a:cs typeface="Gill Sans"/>
            </a:endParaRPr>
          </a:p>
        </p:txBody>
      </p:sp>
      <p:graphicFrame>
        <p:nvGraphicFramePr>
          <p:cNvPr id="7" name="Table 6"/>
          <p:cNvGraphicFramePr>
            <a:graphicFrameLocks noGrp="1"/>
          </p:cNvGraphicFramePr>
          <p:nvPr/>
        </p:nvGraphicFramePr>
        <p:xfrm>
          <a:off x="63058" y="1390812"/>
          <a:ext cx="9080941" cy="1842256"/>
        </p:xfrm>
        <a:graphic>
          <a:graphicData uri="http://schemas.openxmlformats.org/drawingml/2006/table">
            <a:tbl>
              <a:tblPr/>
              <a:tblGrid>
                <a:gridCol w="473186"/>
                <a:gridCol w="1304844"/>
                <a:gridCol w="1392323"/>
                <a:gridCol w="2256718"/>
                <a:gridCol w="2274714"/>
                <a:gridCol w="1379156"/>
              </a:tblGrid>
              <a:tr h="203268">
                <a:tc gridSpan="6">
                  <a:txBody>
                    <a:bodyPr/>
                    <a:lstStyle/>
                    <a:p>
                      <a:pPr>
                        <a:spcAft>
                          <a:spcPts val="0"/>
                        </a:spcAft>
                      </a:pP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400" b="1" dirty="0">
                          <a:latin typeface="Arial"/>
                          <a:ea typeface="Times New Roman"/>
                          <a:cs typeface="Times New Roman"/>
                        </a:rPr>
                        <a:t>IUA</a:t>
                      </a:r>
                      <a:endParaRPr lang="en-ZA" sz="14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smtClean="0">
                          <a:latin typeface="Arial"/>
                          <a:ea typeface="Times New Roman"/>
                          <a:cs typeface="Times New Roman"/>
                        </a:rPr>
                        <a:t>Applicable</a:t>
                      </a:r>
                      <a:r>
                        <a:rPr lang="en-US" sz="1400" b="1" baseline="0" dirty="0" smtClean="0">
                          <a:latin typeface="Arial"/>
                          <a:ea typeface="Times New Roman"/>
                          <a:cs typeface="Times New Roman"/>
                        </a:rPr>
                        <a:t> wetlands</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a:latin typeface="Arial"/>
                          <a:ea typeface="Times New Roman"/>
                          <a:cs typeface="Times New Roman"/>
                        </a:rPr>
                        <a:t>Component</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smtClean="0">
                          <a:latin typeface="Arial"/>
                          <a:ea typeface="Times New Roman"/>
                          <a:cs typeface="Times New Roman"/>
                        </a:rPr>
                        <a:t>Indicator</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a:ea typeface="Times New Roman"/>
                          <a:cs typeface="Times New Roman"/>
                        </a:rPr>
                        <a:t>Reference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4034">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400" b="1" dirty="0" smtClean="0">
                          <a:latin typeface="Arial"/>
                          <a:ea typeface="Times New Roman"/>
                          <a:cs typeface="Times New Roman"/>
                        </a:rPr>
                        <a:t>Descriptive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668">
                <a:tc>
                  <a:txBody>
                    <a:bodyPr/>
                    <a:lstStyle/>
                    <a:p>
                      <a:pPr marL="71755" marR="71755" algn="ctr">
                        <a:spcAft>
                          <a:spcPts val="0"/>
                        </a:spcAft>
                      </a:pPr>
                      <a:r>
                        <a:rPr lang="en-ZA" sz="1400" kern="1200" dirty="0" smtClean="0">
                          <a:solidFill>
                            <a:schemeClr val="tx1"/>
                          </a:solidFill>
                          <a:latin typeface="Arial"/>
                          <a:ea typeface="Times New Roman"/>
                          <a:cs typeface="Times New Roman"/>
                        </a:rPr>
                        <a:t>All</a:t>
                      </a:r>
                      <a:endParaRPr lang="en-ZA" sz="1400" kern="1200" dirty="0">
                        <a:solidFill>
                          <a:schemeClr val="tx1"/>
                        </a:solidFill>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200" kern="1200" dirty="0" smtClean="0">
                          <a:solidFill>
                            <a:schemeClr val="tx1"/>
                          </a:solidFill>
                          <a:latin typeface="Arial"/>
                          <a:ea typeface="Times New Roman"/>
                          <a:cs typeface="Times New Roman"/>
                        </a:rPr>
                        <a:t>All wetlands within the WMA</a:t>
                      </a:r>
                      <a:endParaRPr lang="en-ZA" sz="1200" kern="1200" dirty="0">
                        <a:solidFill>
                          <a:schemeClr val="tx1"/>
                        </a:solidFill>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a:ea typeface="Times New Roman"/>
                          <a:cs typeface="Times New Roman"/>
                        </a:rPr>
                        <a:t>Ecosystem Services</a:t>
                      </a:r>
                      <a:endParaRPr lang="en-ZA" sz="1200" kern="1200" dirty="0" smtClean="0">
                        <a:solidFill>
                          <a:schemeClr val="tx1"/>
                        </a:solidFill>
                        <a:latin typeface="Arial"/>
                        <a:ea typeface="Times New Roman"/>
                        <a:cs typeface="Times New Roman"/>
                      </a:endParaRPr>
                    </a:p>
                    <a:p>
                      <a:pPr algn="ct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Arial"/>
                          <a:ea typeface="Times New Roman"/>
                          <a:cs typeface="Times New Roman"/>
                        </a:rPr>
                        <a:t>The ecosystem services of wetlands in a catchment must be maintained.</a:t>
                      </a:r>
                      <a:endParaRPr lang="en-ZA" sz="16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en-GB" sz="1200" kern="1200" dirty="0" smtClean="0">
                          <a:solidFill>
                            <a:schemeClr val="tx1"/>
                          </a:solidFill>
                          <a:latin typeface="Arial"/>
                          <a:ea typeface="Times New Roman"/>
                          <a:cs typeface="Times New Roman"/>
                        </a:rPr>
                        <a:t>Hectare equivalents (PES x area) can be taken as a coarse indicator of ecosystem services.</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kern="1200" dirty="0" smtClean="0">
                          <a:solidFill>
                            <a:schemeClr val="tx1"/>
                          </a:solidFill>
                          <a:latin typeface="Arial"/>
                          <a:ea typeface="Times New Roman"/>
                          <a:cs typeface="Times New Roman"/>
                        </a:rPr>
                        <a:t>The National Wetland Position Paper (in prep), </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bl>
          </a:graphicData>
        </a:graphic>
      </p:graphicFrame>
      <p:sp>
        <p:nvSpPr>
          <p:cNvPr id="9" name="TextBox 7"/>
          <p:cNvSpPr txBox="1">
            <a:spLocks noChangeArrowheads="1"/>
          </p:cNvSpPr>
          <p:nvPr/>
        </p:nvSpPr>
        <p:spPr bwMode="auto">
          <a:xfrm>
            <a:off x="63058" y="3405352"/>
            <a:ext cx="9080942" cy="2954655"/>
          </a:xfrm>
          <a:prstGeom prst="rect">
            <a:avLst/>
          </a:prstGeom>
          <a:noFill/>
          <a:ln w="9525">
            <a:noFill/>
            <a:miter lim="800000"/>
            <a:headEnd/>
            <a:tailEnd/>
          </a:ln>
        </p:spPr>
        <p:txBody>
          <a:bodyPr wrap="square">
            <a:spAutoFit/>
          </a:bodyPr>
          <a:lstStyle/>
          <a:p>
            <a:r>
              <a:rPr lang="en-ZA" sz="1800" i="1" dirty="0" smtClean="0"/>
              <a:t>For FEPAs:</a:t>
            </a:r>
          </a:p>
          <a:p>
            <a:pPr>
              <a:buFontTx/>
              <a:buChar char="-"/>
            </a:pPr>
            <a:r>
              <a:rPr lang="en-ZA" sz="1800" dirty="0" smtClean="0"/>
              <a:t> </a:t>
            </a:r>
            <a:r>
              <a:rPr lang="en-GB" sz="1800" dirty="0" smtClean="0"/>
              <a:t>Flow </a:t>
            </a:r>
            <a:r>
              <a:rPr lang="en-GB" sz="1800" dirty="0"/>
              <a:t>and inundation </a:t>
            </a:r>
            <a:r>
              <a:rPr lang="en-GB" sz="1800" dirty="0" smtClean="0"/>
              <a:t>regime </a:t>
            </a:r>
            <a:r>
              <a:rPr lang="en-GB" sz="1800" dirty="0"/>
              <a:t>must maintain wetland FEPAs in target </a:t>
            </a:r>
            <a:r>
              <a:rPr lang="en-GB" sz="1800" dirty="0" smtClean="0"/>
              <a:t>EC</a:t>
            </a:r>
          </a:p>
          <a:p>
            <a:pPr>
              <a:buFontTx/>
              <a:buChar char="-"/>
            </a:pPr>
            <a:endParaRPr lang="en-GB" sz="1800" dirty="0" smtClean="0"/>
          </a:p>
          <a:p>
            <a:pPr>
              <a:buFontTx/>
              <a:buChar char="-"/>
            </a:pPr>
            <a:r>
              <a:rPr lang="en-GB" sz="1800" dirty="0" smtClean="0"/>
              <a:t> Water </a:t>
            </a:r>
            <a:r>
              <a:rPr lang="en-GB" sz="1800" dirty="0"/>
              <a:t>quality must be sufficient to maintain wetland FEPAs in target </a:t>
            </a:r>
            <a:r>
              <a:rPr lang="en-GB" sz="1800" dirty="0" smtClean="0"/>
              <a:t>EC</a:t>
            </a:r>
          </a:p>
          <a:p>
            <a:pPr>
              <a:buFontTx/>
              <a:buChar char="-"/>
            </a:pPr>
            <a:endParaRPr lang="en-GB" sz="1800" dirty="0" smtClean="0"/>
          </a:p>
          <a:p>
            <a:pPr>
              <a:buFontTx/>
              <a:buChar char="-"/>
            </a:pPr>
            <a:r>
              <a:rPr lang="en-GB" sz="1800" dirty="0" smtClean="0"/>
              <a:t> Species </a:t>
            </a:r>
            <a:r>
              <a:rPr lang="en-GB" sz="1800" dirty="0"/>
              <a:t>diversity and health of </a:t>
            </a:r>
            <a:r>
              <a:rPr lang="en-GB" sz="1800" dirty="0" err="1" smtClean="0"/>
              <a:t>boita</a:t>
            </a:r>
            <a:r>
              <a:rPr lang="en-GB" sz="1800" dirty="0" smtClean="0"/>
              <a:t> should </a:t>
            </a:r>
            <a:r>
              <a:rPr lang="en-GB" sz="1800" dirty="0"/>
              <a:t>be </a:t>
            </a:r>
            <a:r>
              <a:rPr lang="en-GB" sz="1800" dirty="0" smtClean="0"/>
              <a:t>maintained (includes </a:t>
            </a:r>
            <a:r>
              <a:rPr lang="en-GB" sz="1800" dirty="0"/>
              <a:t>the feeding, breeding and movement of fauna and </a:t>
            </a:r>
            <a:r>
              <a:rPr lang="en-GB" sz="1800" dirty="0" smtClean="0"/>
              <a:t>flora)</a:t>
            </a:r>
          </a:p>
          <a:p>
            <a:pPr>
              <a:buFontTx/>
              <a:buChar char="-"/>
            </a:pPr>
            <a:endParaRPr lang="en-GB" sz="1800" dirty="0"/>
          </a:p>
          <a:p>
            <a:pPr fontAlgn="auto">
              <a:spcBef>
                <a:spcPts val="0"/>
              </a:spcBef>
              <a:spcAft>
                <a:spcPts val="0"/>
              </a:spcAft>
              <a:defRPr/>
            </a:pPr>
            <a:r>
              <a:rPr lang="en-US" sz="1400" i="1" dirty="0" smtClean="0">
                <a:latin typeface="Arial"/>
                <a:ea typeface="Times New Roman"/>
                <a:cs typeface="Times New Roman"/>
              </a:rPr>
              <a:t>- Specific Baseline and Target EC of FEPAs are not verified</a:t>
            </a:r>
          </a:p>
          <a:p>
            <a:pPr fontAlgn="auto">
              <a:spcBef>
                <a:spcPts val="0"/>
              </a:spcBef>
              <a:spcAft>
                <a:spcPts val="0"/>
              </a:spcAft>
              <a:defRPr/>
            </a:pPr>
            <a:r>
              <a:rPr lang="en-US" sz="1400" i="1" dirty="0" smtClean="0">
                <a:latin typeface="Arial"/>
                <a:ea typeface="Times New Roman"/>
                <a:cs typeface="Times New Roman"/>
              </a:rPr>
              <a:t>- Assessment </a:t>
            </a:r>
            <a:r>
              <a:rPr lang="en-US" sz="1400" i="1" dirty="0">
                <a:latin typeface="Arial"/>
                <a:ea typeface="Times New Roman"/>
                <a:cs typeface="Times New Roman"/>
              </a:rPr>
              <a:t>of the current condition and presence/count of significant biota </a:t>
            </a:r>
            <a:r>
              <a:rPr lang="en-US" sz="1400" i="1" dirty="0" smtClean="0">
                <a:latin typeface="Arial"/>
                <a:ea typeface="Times New Roman"/>
                <a:cs typeface="Times New Roman"/>
              </a:rPr>
              <a:t>is recommended. </a:t>
            </a:r>
          </a:p>
          <a:p>
            <a:pPr fontAlgn="auto">
              <a:spcBef>
                <a:spcPts val="0"/>
              </a:spcBef>
              <a:spcAft>
                <a:spcPts val="0"/>
              </a:spcAft>
              <a:defRPr/>
            </a:pPr>
            <a:r>
              <a:rPr lang="en-US" sz="1400" i="1" dirty="0" smtClean="0">
                <a:latin typeface="Arial"/>
                <a:ea typeface="Times New Roman"/>
                <a:cs typeface="Times New Roman"/>
              </a:rPr>
              <a:t>- Numerical RQO criteria </a:t>
            </a:r>
            <a:r>
              <a:rPr lang="en-US" sz="1400" i="1" dirty="0">
                <a:latin typeface="Arial"/>
                <a:ea typeface="Times New Roman"/>
                <a:cs typeface="Times New Roman"/>
              </a:rPr>
              <a:t>should equate to the current condition </a:t>
            </a:r>
            <a:r>
              <a:rPr lang="en-US" sz="1400" i="1" dirty="0" smtClean="0">
                <a:latin typeface="Arial"/>
                <a:ea typeface="Times New Roman"/>
                <a:cs typeface="Times New Roman"/>
              </a:rPr>
              <a:t>and/or </a:t>
            </a:r>
            <a:r>
              <a:rPr lang="en-US" sz="1400" i="1" dirty="0">
                <a:latin typeface="Arial"/>
                <a:ea typeface="Times New Roman"/>
                <a:cs typeface="Times New Roman"/>
              </a:rPr>
              <a:t>presence (or counts) of key </a:t>
            </a:r>
            <a:r>
              <a:rPr lang="en-US" sz="1400" i="1" dirty="0" smtClean="0">
                <a:latin typeface="Arial"/>
                <a:ea typeface="Times New Roman"/>
                <a:cs typeface="Times New Roman"/>
              </a:rPr>
              <a:t>species</a:t>
            </a:r>
            <a:endParaRPr lang="en-ZA"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6627" name="Group 4"/>
          <p:cNvGrpSpPr>
            <a:grpSpLocks/>
          </p:cNvGrpSpPr>
          <p:nvPr/>
        </p:nvGrpSpPr>
        <p:grpSpPr bwMode="auto">
          <a:xfrm>
            <a:off x="1500188" y="80963"/>
            <a:ext cx="7458075" cy="1173162"/>
            <a:chOff x="776288" y="51425"/>
            <a:chExt cx="7458099" cy="1173211"/>
          </a:xfrm>
        </p:grpSpPr>
        <p:sp>
          <p:nvSpPr>
            <p:cNvPr id="26630" name="TextBox 2"/>
            <p:cNvSpPr txBox="1">
              <a:spLocks noChangeArrowheads="1"/>
            </p:cNvSpPr>
            <p:nvPr/>
          </p:nvSpPr>
          <p:spPr bwMode="auto">
            <a:xfrm>
              <a:off x="795338" y="824530"/>
              <a:ext cx="7439049" cy="400106"/>
            </a:xfrm>
            <a:prstGeom prst="rect">
              <a:avLst/>
            </a:prstGeom>
            <a:noFill/>
            <a:ln w="9525">
              <a:noFill/>
              <a:miter lim="800000"/>
              <a:headEnd/>
              <a:tailEnd/>
            </a:ln>
          </p:spPr>
          <p:txBody>
            <a:bodyPr>
              <a:spAutoFit/>
            </a:bodyPr>
            <a:lstStyle/>
            <a:p>
              <a:r>
                <a:rPr lang="en-US" sz="2000">
                  <a:solidFill>
                    <a:srgbClr val="A4B16F"/>
                  </a:solidFill>
                  <a:latin typeface="Gill Sans" pitchFamily="-84" charset="0"/>
                </a:rPr>
                <a:t>RQOs for priority catchments (FEPAs within priority catchments)</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RQOs FOR WETLANDS</a:t>
            </a:r>
          </a:p>
        </p:txBody>
      </p:sp>
      <p:graphicFrame>
        <p:nvGraphicFramePr>
          <p:cNvPr id="9" name="Table 8"/>
          <p:cNvGraphicFramePr>
            <a:graphicFrameLocks noGrp="1"/>
          </p:cNvGraphicFramePr>
          <p:nvPr/>
        </p:nvGraphicFramePr>
        <p:xfrm>
          <a:off x="73570" y="1723697"/>
          <a:ext cx="8958263" cy="3074588"/>
        </p:xfrm>
        <a:graphic>
          <a:graphicData uri="http://schemas.openxmlformats.org/drawingml/2006/table">
            <a:tbl>
              <a:tblPr/>
              <a:tblGrid>
                <a:gridCol w="378058"/>
                <a:gridCol w="1042522"/>
                <a:gridCol w="1112414"/>
                <a:gridCol w="1803034"/>
                <a:gridCol w="1702929"/>
                <a:gridCol w="1817412"/>
                <a:gridCol w="1101894"/>
              </a:tblGrid>
              <a:tr h="203268">
                <a:tc gridSpan="7">
                  <a:txBody>
                    <a:bodyPr/>
                    <a:lstStyle/>
                    <a:p>
                      <a:pPr>
                        <a:spcAft>
                          <a:spcPts val="0"/>
                        </a:spcAft>
                      </a:pP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400" b="1" dirty="0">
                          <a:latin typeface="Arial"/>
                          <a:ea typeface="Times New Roman"/>
                          <a:cs typeface="Times New Roman"/>
                        </a:rPr>
                        <a:t>IUA</a:t>
                      </a:r>
                      <a:endParaRPr lang="en-ZA" sz="14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smtClean="0">
                          <a:latin typeface="Arial"/>
                          <a:ea typeface="Times New Roman"/>
                          <a:cs typeface="Times New Roman"/>
                        </a:rPr>
                        <a:t>Applicable</a:t>
                      </a:r>
                      <a:r>
                        <a:rPr lang="en-US" sz="1400" b="1" baseline="0" dirty="0" smtClean="0">
                          <a:latin typeface="Arial"/>
                          <a:ea typeface="Times New Roman"/>
                          <a:cs typeface="Times New Roman"/>
                        </a:rPr>
                        <a:t> wetlands</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a:latin typeface="Arial"/>
                          <a:ea typeface="Times New Roman"/>
                          <a:cs typeface="Times New Roman"/>
                        </a:rPr>
                        <a:t>Component</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400" b="1" dirty="0" smtClean="0">
                          <a:latin typeface="Arial"/>
                          <a:ea typeface="Times New Roman"/>
                          <a:cs typeface="Times New Roman"/>
                        </a:rPr>
                        <a:t>Indicator</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a:ea typeface="Times New Roman"/>
                          <a:cs typeface="Times New Roman"/>
                        </a:rPr>
                        <a:t>Reference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4034">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400" b="1" dirty="0" smtClean="0">
                          <a:latin typeface="Arial"/>
                          <a:ea typeface="Times New Roman"/>
                          <a:cs typeface="Times New Roman"/>
                        </a:rPr>
                        <a:t>Descriptive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latin typeface="Arial"/>
                          <a:ea typeface="Times New Roman"/>
                          <a:cs typeface="Times New Roman"/>
                        </a:rPr>
                        <a:t>Numerical</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266">
                <a:tc rowSpan="2">
                  <a:txBody>
                    <a:bodyPr/>
                    <a:lstStyle/>
                    <a:p>
                      <a:pPr marL="71755" marR="71755" algn="ctr">
                        <a:spcAft>
                          <a:spcPts val="0"/>
                        </a:spcAft>
                      </a:pPr>
                      <a:r>
                        <a:rPr lang="en-ZA" sz="1400" kern="1200" dirty="0" smtClean="0">
                          <a:solidFill>
                            <a:schemeClr val="tx1"/>
                          </a:solidFill>
                          <a:latin typeface="Arial"/>
                          <a:ea typeface="Times New Roman"/>
                          <a:cs typeface="Times New Roman"/>
                        </a:rPr>
                        <a:t>All</a:t>
                      </a:r>
                      <a:endParaRPr lang="en-ZA" sz="1400" kern="1200" dirty="0">
                        <a:solidFill>
                          <a:schemeClr val="tx1"/>
                        </a:solidFill>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Arial"/>
                          <a:ea typeface="Times New Roman"/>
                          <a:cs typeface="Times New Roman"/>
                        </a:rPr>
                        <a:t>Validated wetland FEPAs in a good condition (A – B EC) </a:t>
                      </a:r>
                      <a:endParaRPr lang="en-ZA" sz="14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GB" sz="2000" kern="1200" dirty="0" smtClean="0">
                          <a:solidFill>
                            <a:schemeClr val="tx1"/>
                          </a:solidFill>
                          <a:latin typeface="Arial"/>
                          <a:ea typeface="Times New Roman"/>
                          <a:cs typeface="Times New Roman"/>
                        </a:rPr>
                        <a:t>Water Quality</a:t>
                      </a:r>
                      <a:endParaRPr lang="en-ZA" sz="20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a:ea typeface="Times New Roman"/>
                          <a:cs typeface="Times New Roman"/>
                        </a:rPr>
                        <a:t>Water quality must maintain wetland FEPAs in good condition.</a:t>
                      </a:r>
                      <a:endParaRPr lang="en-ZA" sz="1800" dirty="0" smtClean="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Arial"/>
                          <a:ea typeface="Times New Roman"/>
                          <a:cs typeface="Times New Roman"/>
                        </a:rPr>
                        <a:t>FEPA wetlands have not been verified, and EWRs and PES for these wetlands have yet to be determined.</a:t>
                      </a:r>
                      <a:endParaRPr lang="en-ZA" sz="1400" i="1" dirty="0" smtClean="0">
                        <a:latin typeface="Arial"/>
                        <a:ea typeface="Times New Roman"/>
                        <a:cs typeface="Times New Roman"/>
                      </a:endParaRPr>
                    </a:p>
                    <a:p>
                      <a:pPr>
                        <a:spcAft>
                          <a:spcPts val="0"/>
                        </a:spcAft>
                      </a:pPr>
                      <a:endParaRPr lang="en-ZA" sz="14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a:ea typeface="Times New Roman"/>
                          <a:cs typeface="Times New Roman"/>
                        </a:rPr>
                        <a:t>Water quality is sufficient to maintain the current PES.</a:t>
                      </a:r>
                    </a:p>
                    <a:p>
                      <a:pP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1200" kern="1200" dirty="0" smtClean="0">
                          <a:solidFill>
                            <a:schemeClr val="tx1"/>
                          </a:solidFill>
                          <a:latin typeface="Arial"/>
                          <a:ea typeface="Times New Roman"/>
                          <a:cs typeface="Times New Roman"/>
                        </a:rPr>
                        <a:t>National Freshwater</a:t>
                      </a:r>
                      <a:r>
                        <a:rPr lang="en-GB" sz="1200" kern="1200" baseline="0" dirty="0" smtClean="0">
                          <a:solidFill>
                            <a:schemeClr val="tx1"/>
                          </a:solidFill>
                          <a:latin typeface="Arial"/>
                          <a:ea typeface="Times New Roman"/>
                          <a:cs typeface="Times New Roman"/>
                        </a:rPr>
                        <a:t> Ecosystem Priority Areas (</a:t>
                      </a:r>
                      <a:r>
                        <a:rPr lang="en-GB" sz="1200" kern="1200" dirty="0" smtClean="0">
                          <a:solidFill>
                            <a:schemeClr val="tx1"/>
                          </a:solidFill>
                          <a:latin typeface="Arial"/>
                          <a:ea typeface="Times New Roman"/>
                          <a:cs typeface="Times New Roman"/>
                        </a:rPr>
                        <a:t>Driver </a:t>
                      </a:r>
                      <a:r>
                        <a:rPr lang="en-GB" sz="1200" i="1" kern="1200" dirty="0" smtClean="0">
                          <a:solidFill>
                            <a:schemeClr val="tx1"/>
                          </a:solidFill>
                          <a:latin typeface="Arial"/>
                          <a:ea typeface="Times New Roman"/>
                          <a:cs typeface="Times New Roman"/>
                        </a:rPr>
                        <a:t>et al</a:t>
                      </a:r>
                      <a:r>
                        <a:rPr lang="en-GB" sz="1200" kern="1200" dirty="0" smtClean="0">
                          <a:solidFill>
                            <a:schemeClr val="tx1"/>
                          </a:solidFill>
                          <a:latin typeface="Arial"/>
                          <a:ea typeface="Times New Roman"/>
                          <a:cs typeface="Times New Roman"/>
                        </a:rPr>
                        <a:t>., 2011).</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967668">
                <a:tc vMerge="1">
                  <a:txBody>
                    <a:bodyPr/>
                    <a:lstStyle/>
                    <a:p>
                      <a:pPr marL="71755" marR="71755" algn="ctr">
                        <a:spcAft>
                          <a:spcPts val="0"/>
                        </a:spcAft>
                      </a:pPr>
                      <a:endParaRPr lang="en-ZA" sz="900" kern="1200" dirty="0">
                        <a:solidFill>
                          <a:schemeClr val="tx1"/>
                        </a:solidFill>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Arial"/>
                          <a:ea typeface="Times New Roman"/>
                          <a:cs typeface="Times New Roman"/>
                        </a:rPr>
                        <a:t>Validated wetland FEPAs in a modified condition (C - F EC)</a:t>
                      </a:r>
                      <a:endParaRPr lang="en-ZA" sz="14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spcAft>
                          <a:spcPts val="0"/>
                        </a:spcAft>
                      </a:pPr>
                      <a:endParaRPr lang="en-ZA" sz="14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spcAft>
                          <a:spcPts val="0"/>
                        </a:spcAft>
                      </a:pPr>
                      <a:endParaRPr lang="en-ZA" sz="14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a:ea typeface="Times New Roman"/>
                          <a:cs typeface="Times New Roman"/>
                        </a:rPr>
                        <a:t>Water quality is sufficient to achieve the REC.</a:t>
                      </a:r>
                    </a:p>
                    <a:p>
                      <a:pP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1500188" y="80963"/>
            <a:ext cx="7458075" cy="1173162"/>
            <a:chOff x="776288" y="51425"/>
            <a:chExt cx="7458099" cy="1173211"/>
          </a:xfrm>
        </p:grpSpPr>
        <p:sp>
          <p:nvSpPr>
            <p:cNvPr id="3" name="TextBox 2"/>
            <p:cNvSpPr txBox="1"/>
            <p:nvPr/>
          </p:nvSpPr>
          <p:spPr bwMode="auto">
            <a:xfrm>
              <a:off x="795338" y="824569"/>
              <a:ext cx="3673487" cy="400067"/>
            </a:xfrm>
            <a:prstGeom prst="rect">
              <a:avLst/>
            </a:prstGeom>
            <a:noFill/>
          </p:spPr>
          <p:txBody>
            <a:bodyPr>
              <a:spAutoFit/>
            </a:bodyPr>
            <a:lstStyle/>
            <a:p>
              <a:pPr fontAlgn="auto">
                <a:spcBef>
                  <a:spcPts val="0"/>
                </a:spcBef>
                <a:spcAft>
                  <a:spcPts val="0"/>
                </a:spcAft>
                <a:defRPr/>
              </a:pPr>
              <a:r>
                <a:rPr lang="en-US" sz="2000" dirty="0">
                  <a:solidFill>
                    <a:srgbClr val="A4B16F"/>
                  </a:solidFill>
                  <a:latin typeface="Gill Sans"/>
                  <a:ea typeface="+mn-ea"/>
                  <a:cs typeface="Gill Sans"/>
                </a:rPr>
                <a:t>Wetlands in the </a:t>
              </a:r>
              <a:r>
                <a:rPr lang="en-US" sz="2000" dirty="0" err="1">
                  <a:solidFill>
                    <a:srgbClr val="A4B16F"/>
                  </a:solidFill>
                  <a:latin typeface="Gill Sans"/>
                  <a:ea typeface="+mn-ea"/>
                  <a:cs typeface="Gill Sans"/>
                </a:rPr>
                <a:t>Mvoti</a:t>
              </a:r>
              <a:r>
                <a:rPr lang="en-US" sz="2000" dirty="0">
                  <a:solidFill>
                    <a:srgbClr val="A4B16F"/>
                  </a:solidFill>
                  <a:latin typeface="Gill Sans"/>
                  <a:ea typeface="+mn-ea"/>
                  <a:cs typeface="Gill Sans"/>
                </a:rPr>
                <a:t> WMA</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4339" name="TextBox 7"/>
          <p:cNvSpPr txBox="1">
            <a:spLocks noChangeArrowheads="1"/>
          </p:cNvSpPr>
          <p:nvPr/>
        </p:nvSpPr>
        <p:spPr bwMode="auto">
          <a:xfrm>
            <a:off x="1531938" y="1474788"/>
            <a:ext cx="7556500" cy="4524375"/>
          </a:xfrm>
          <a:prstGeom prst="rect">
            <a:avLst/>
          </a:prstGeom>
          <a:noFill/>
          <a:ln w="9525">
            <a:noFill/>
            <a:miter lim="800000"/>
            <a:headEnd/>
            <a:tailEnd/>
          </a:ln>
        </p:spPr>
        <p:txBody>
          <a:bodyPr>
            <a:spAutoFit/>
          </a:bodyPr>
          <a:lstStyle/>
          <a:p>
            <a:r>
              <a:rPr lang="en-ZA" sz="1800"/>
              <a:t>There are many thousands of wetlands in the Mvoti WMA (Nel </a:t>
            </a:r>
            <a:r>
              <a:rPr lang="en-ZA" sz="1800" i="1"/>
              <a:t>et al</a:t>
            </a:r>
            <a:r>
              <a:rPr lang="en-ZA" sz="1800"/>
              <a:t>. 2011), including two Ramsar wetlands (</a:t>
            </a:r>
            <a:r>
              <a:rPr lang="en-GB" sz="1800"/>
              <a:t>Ntsikeni wetland &amp; Mngeni sponge).</a:t>
            </a:r>
          </a:p>
          <a:p>
            <a:endParaRPr lang="en-ZA" sz="1800"/>
          </a:p>
          <a:p>
            <a:pPr>
              <a:buFont typeface="Arial" pitchFamily="34" charset="0"/>
              <a:buChar char="•"/>
            </a:pPr>
            <a:r>
              <a:rPr lang="en-ZA" sz="1800"/>
              <a:t> Activities in and around all wetlands are subject to authorisations under the National Water Act.  </a:t>
            </a:r>
          </a:p>
          <a:p>
            <a:pPr>
              <a:buFont typeface="Arial" pitchFamily="34" charset="0"/>
              <a:buChar char="•"/>
            </a:pPr>
            <a:endParaRPr lang="en-ZA" sz="1800"/>
          </a:p>
          <a:p>
            <a:pPr>
              <a:buFont typeface="Arial" pitchFamily="34" charset="0"/>
              <a:buChar char="•"/>
            </a:pPr>
            <a:r>
              <a:rPr lang="en-ZA" sz="1800"/>
              <a:t> The DWS evaluates proposed developments through the WULA system.</a:t>
            </a:r>
          </a:p>
          <a:p>
            <a:pPr>
              <a:buFont typeface="Arial" pitchFamily="34" charset="0"/>
              <a:buChar char="•"/>
            </a:pPr>
            <a:endParaRPr lang="en-ZA" sz="1800"/>
          </a:p>
          <a:p>
            <a:pPr>
              <a:buFont typeface="Arial" pitchFamily="34" charset="0"/>
              <a:buChar char="•"/>
            </a:pPr>
            <a:r>
              <a:rPr lang="en-ZA" sz="1800"/>
              <a:t> RQOs are a set of narrative and/or numerical management objectives defined for water resources.  These set the objectives for the desired condition of the resource and can be used to guide the evaluation of WULAs.</a:t>
            </a:r>
          </a:p>
          <a:p>
            <a:pPr>
              <a:buFont typeface="Arial" pitchFamily="34" charset="0"/>
              <a:buChar char="•"/>
            </a:pPr>
            <a:endParaRPr lang="en-ZA" sz="1800"/>
          </a:p>
          <a:p>
            <a:pPr>
              <a:buFont typeface="Arial" pitchFamily="34" charset="0"/>
              <a:buChar char="•"/>
            </a:pPr>
            <a:r>
              <a:rPr lang="en-ZA" sz="1800"/>
              <a:t> Verified baseline information is required to set a RQO.</a:t>
            </a:r>
            <a:endParaRPr lang="en-GB" sz="180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 calcmode="lin" valueType="num">
                                      <p:cBhvr additive="base">
                                        <p:cTn id="2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anim calcmode="lin" valueType="num">
                                      <p:cBhvr additive="base">
                                        <p:cTn id="31"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54125"/>
            <a:ext cx="9144000" cy="52006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grpSp>
        <p:nvGrpSpPr>
          <p:cNvPr id="27651" name="Group 4"/>
          <p:cNvGrpSpPr>
            <a:grpSpLocks/>
          </p:cNvGrpSpPr>
          <p:nvPr/>
        </p:nvGrpSpPr>
        <p:grpSpPr bwMode="auto">
          <a:xfrm>
            <a:off x="1500188" y="80963"/>
            <a:ext cx="7458075" cy="1173162"/>
            <a:chOff x="776288" y="51425"/>
            <a:chExt cx="7458099" cy="1173211"/>
          </a:xfrm>
        </p:grpSpPr>
        <p:sp>
          <p:nvSpPr>
            <p:cNvPr id="27654" name="TextBox 2"/>
            <p:cNvSpPr txBox="1">
              <a:spLocks noChangeArrowheads="1"/>
            </p:cNvSpPr>
            <p:nvPr/>
          </p:nvSpPr>
          <p:spPr bwMode="auto">
            <a:xfrm>
              <a:off x="795338" y="824530"/>
              <a:ext cx="7439049" cy="400106"/>
            </a:xfrm>
            <a:prstGeom prst="rect">
              <a:avLst/>
            </a:prstGeom>
            <a:noFill/>
            <a:ln w="9525">
              <a:noFill/>
              <a:miter lim="800000"/>
              <a:headEnd/>
              <a:tailEnd/>
            </a:ln>
          </p:spPr>
          <p:txBody>
            <a:bodyPr>
              <a:spAutoFit/>
            </a:bodyPr>
            <a:lstStyle/>
            <a:p>
              <a:r>
                <a:rPr lang="en-US" sz="2000">
                  <a:solidFill>
                    <a:srgbClr val="A4B16F"/>
                  </a:solidFill>
                  <a:latin typeface="Gill Sans" pitchFamily="-84" charset="0"/>
                </a:rPr>
                <a:t>RQOs for priority catchments (FEPAs within priority catchments)</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RQOs FOR WETLANDS</a:t>
            </a:r>
          </a:p>
        </p:txBody>
      </p:sp>
      <p:graphicFrame>
        <p:nvGraphicFramePr>
          <p:cNvPr id="9" name="Table 8"/>
          <p:cNvGraphicFramePr>
            <a:graphicFrameLocks noGrp="1"/>
          </p:cNvGraphicFramePr>
          <p:nvPr/>
        </p:nvGraphicFramePr>
        <p:xfrm>
          <a:off x="73570" y="1723697"/>
          <a:ext cx="8958263" cy="3549136"/>
        </p:xfrm>
        <a:graphic>
          <a:graphicData uri="http://schemas.openxmlformats.org/drawingml/2006/table">
            <a:tbl>
              <a:tblPr/>
              <a:tblGrid>
                <a:gridCol w="378058"/>
                <a:gridCol w="1042522"/>
                <a:gridCol w="1112414"/>
                <a:gridCol w="1803034"/>
                <a:gridCol w="1702929"/>
                <a:gridCol w="1817412"/>
                <a:gridCol w="1101894"/>
              </a:tblGrid>
              <a:tr h="203268">
                <a:tc gridSpan="7">
                  <a:txBody>
                    <a:bodyPr/>
                    <a:lstStyle/>
                    <a:p>
                      <a:pPr>
                        <a:spcAft>
                          <a:spcPts val="0"/>
                        </a:spcAft>
                      </a:pPr>
                      <a:endParaRPr lang="en-ZA" sz="1100" b="1" kern="1200" dirty="0">
                        <a:solidFill>
                          <a:schemeClr val="tx1"/>
                        </a:solidFill>
                        <a:latin typeface="Arial"/>
                        <a:ea typeface="Times New Roman"/>
                        <a:cs typeface="Times New Roman"/>
                      </a:endParaRPr>
                    </a:p>
                  </a:txBody>
                  <a:tcPr marL="11853" marR="11853" marT="11853" marB="118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4034">
                <a:tc rowSpan="2">
                  <a:txBody>
                    <a:bodyPr/>
                    <a:lstStyle/>
                    <a:p>
                      <a:pPr algn="ctr">
                        <a:spcAft>
                          <a:spcPts val="0"/>
                        </a:spcAft>
                      </a:pPr>
                      <a:r>
                        <a:rPr lang="en-US" sz="1400" b="1" dirty="0">
                          <a:latin typeface="Arial"/>
                          <a:ea typeface="Times New Roman"/>
                          <a:cs typeface="Times New Roman"/>
                        </a:rPr>
                        <a:t>IUA</a:t>
                      </a:r>
                      <a:endParaRPr lang="en-ZA" sz="14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smtClean="0">
                          <a:latin typeface="Arial"/>
                          <a:ea typeface="Times New Roman"/>
                          <a:cs typeface="Times New Roman"/>
                        </a:rPr>
                        <a:t>Applicable</a:t>
                      </a:r>
                      <a:r>
                        <a:rPr lang="en-US" sz="1400" b="1" baseline="0" dirty="0" smtClean="0">
                          <a:latin typeface="Arial"/>
                          <a:ea typeface="Times New Roman"/>
                          <a:cs typeface="Times New Roman"/>
                        </a:rPr>
                        <a:t> wetlands</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spcAft>
                          <a:spcPts val="0"/>
                        </a:spcAft>
                      </a:pPr>
                      <a:r>
                        <a:rPr lang="en-US" sz="1400" b="1" dirty="0">
                          <a:latin typeface="Arial"/>
                          <a:ea typeface="Times New Roman"/>
                          <a:cs typeface="Times New Roman"/>
                        </a:rPr>
                        <a:t>Component</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ZA" sz="1800" b="1" kern="1200" dirty="0" smtClean="0">
                          <a:solidFill>
                            <a:schemeClr val="tx1"/>
                          </a:solidFill>
                          <a:latin typeface="Arial"/>
                          <a:ea typeface="Times New Roman"/>
                          <a:cs typeface="Times New Roman"/>
                        </a:rPr>
                        <a:t>RQO</a:t>
                      </a:r>
                      <a:endParaRPr lang="en-ZA" sz="1800" b="1"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400" b="1" dirty="0" smtClean="0">
                          <a:latin typeface="Arial"/>
                          <a:ea typeface="Times New Roman"/>
                          <a:cs typeface="Times New Roman"/>
                        </a:rPr>
                        <a:t>Indicator</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a:ea typeface="Times New Roman"/>
                          <a:cs typeface="Times New Roman"/>
                        </a:rPr>
                        <a:t>Reference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4034">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400" b="1" dirty="0" smtClean="0">
                          <a:latin typeface="Arial"/>
                          <a:ea typeface="Times New Roman"/>
                          <a:cs typeface="Times New Roman"/>
                        </a:rPr>
                        <a:t>Descriptive</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latin typeface="Arial"/>
                          <a:ea typeface="Times New Roman"/>
                          <a:cs typeface="Times New Roman"/>
                        </a:rPr>
                        <a:t>Numerical</a:t>
                      </a:r>
                      <a:endParaRPr lang="en-ZA" sz="14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000" dirty="0">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266">
                <a:tc rowSpan="2">
                  <a:txBody>
                    <a:bodyPr/>
                    <a:lstStyle/>
                    <a:p>
                      <a:pPr marL="71755" marR="71755" algn="ctr">
                        <a:spcAft>
                          <a:spcPts val="0"/>
                        </a:spcAft>
                      </a:pPr>
                      <a:r>
                        <a:rPr lang="en-ZA" sz="1400" kern="1200" dirty="0" smtClean="0">
                          <a:solidFill>
                            <a:schemeClr val="tx1"/>
                          </a:solidFill>
                          <a:latin typeface="Arial"/>
                          <a:ea typeface="Times New Roman"/>
                          <a:cs typeface="Times New Roman"/>
                        </a:rPr>
                        <a:t>All</a:t>
                      </a:r>
                      <a:endParaRPr lang="en-ZA" sz="1400" kern="1200" dirty="0">
                        <a:solidFill>
                          <a:schemeClr val="tx1"/>
                        </a:solidFill>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Arial"/>
                          <a:ea typeface="Times New Roman"/>
                          <a:cs typeface="Times New Roman"/>
                        </a:rPr>
                        <a:t>Validated wetland FEPAs in a good condition (A – B EC) </a:t>
                      </a:r>
                      <a:endParaRPr lang="en-ZA" sz="14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GB" sz="2000" kern="1200" dirty="0" smtClean="0">
                          <a:solidFill>
                            <a:schemeClr val="tx1"/>
                          </a:solidFill>
                          <a:latin typeface="Arial"/>
                          <a:ea typeface="Times New Roman"/>
                          <a:cs typeface="Times New Roman"/>
                        </a:rPr>
                        <a:t>Habitat and biota</a:t>
                      </a:r>
                      <a:endParaRPr lang="en-ZA" sz="20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a:ea typeface="Times New Roman"/>
                          <a:cs typeface="Times New Roman"/>
                        </a:rPr>
                        <a:t>Species diversity and health of biotic communities supported by wetland FEPAs should be maintained. This includes the feeding, breeding and movement of fauna and flora.</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latin typeface="Arial"/>
                          <a:ea typeface="Times New Roman"/>
                          <a:cs typeface="Times New Roman"/>
                        </a:rPr>
                        <a:t>PES of all the wetlands is unknown.  An assessment of the current condition and presence/count of significant biota is required to develop numerical targets.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i="1" dirty="0" smtClean="0">
                        <a:latin typeface="Arial"/>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latin typeface="Arial"/>
                          <a:ea typeface="Times New Roman"/>
                          <a:cs typeface="Times New Roman"/>
                        </a:rPr>
                        <a:t>The numerical criteria should equate to the current condition of the wetlands and/or presence (or counts) of key species within them.</a:t>
                      </a:r>
                      <a:endParaRPr lang="en-ZA" sz="1200" i="1" dirty="0" smtClean="0">
                        <a:latin typeface="Arial"/>
                        <a:ea typeface="Times New Roman"/>
                        <a:cs typeface="Times New Roman"/>
                      </a:endParaRPr>
                    </a:p>
                    <a:p>
                      <a:pPr>
                        <a:spcAft>
                          <a:spcPts val="0"/>
                        </a:spcAft>
                      </a:pPr>
                      <a:endParaRPr lang="en-ZA" sz="14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a:ea typeface="Times New Roman"/>
                          <a:cs typeface="Times New Roman"/>
                        </a:rPr>
                        <a:t>Habitat condition is sufficient to maintain the current PES.</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1200" kern="1200" dirty="0" smtClean="0">
                          <a:solidFill>
                            <a:schemeClr val="tx1"/>
                          </a:solidFill>
                          <a:latin typeface="Arial"/>
                          <a:ea typeface="Times New Roman"/>
                          <a:cs typeface="Times New Roman"/>
                        </a:rPr>
                        <a:t>National Freshwater</a:t>
                      </a:r>
                      <a:r>
                        <a:rPr lang="en-GB" sz="1200" kern="1200" baseline="0" dirty="0" smtClean="0">
                          <a:solidFill>
                            <a:schemeClr val="tx1"/>
                          </a:solidFill>
                          <a:latin typeface="Arial"/>
                          <a:ea typeface="Times New Roman"/>
                          <a:cs typeface="Times New Roman"/>
                        </a:rPr>
                        <a:t> Ecosystem Priority Areas (</a:t>
                      </a:r>
                      <a:r>
                        <a:rPr lang="en-GB" sz="1200" kern="1200" dirty="0" smtClean="0">
                          <a:solidFill>
                            <a:schemeClr val="tx1"/>
                          </a:solidFill>
                          <a:latin typeface="Arial"/>
                          <a:ea typeface="Times New Roman"/>
                          <a:cs typeface="Times New Roman"/>
                        </a:rPr>
                        <a:t>Driver </a:t>
                      </a:r>
                      <a:r>
                        <a:rPr lang="en-GB" sz="1200" i="1" kern="1200" dirty="0" smtClean="0">
                          <a:solidFill>
                            <a:schemeClr val="tx1"/>
                          </a:solidFill>
                          <a:latin typeface="Arial"/>
                          <a:ea typeface="Times New Roman"/>
                          <a:cs typeface="Times New Roman"/>
                        </a:rPr>
                        <a:t>et al</a:t>
                      </a:r>
                      <a:r>
                        <a:rPr lang="en-GB" sz="1200" kern="1200" dirty="0" smtClean="0">
                          <a:solidFill>
                            <a:schemeClr val="tx1"/>
                          </a:solidFill>
                          <a:latin typeface="Arial"/>
                          <a:ea typeface="Times New Roman"/>
                          <a:cs typeface="Times New Roman"/>
                        </a:rPr>
                        <a:t>., 2011).</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967668">
                <a:tc vMerge="1">
                  <a:txBody>
                    <a:bodyPr/>
                    <a:lstStyle/>
                    <a:p>
                      <a:pPr marL="71755" marR="71755" algn="ctr">
                        <a:spcAft>
                          <a:spcPts val="0"/>
                        </a:spcAft>
                      </a:pPr>
                      <a:endParaRPr lang="en-ZA" sz="900" kern="1200" dirty="0">
                        <a:solidFill>
                          <a:schemeClr val="tx1"/>
                        </a:solidFill>
                        <a:latin typeface="Arial"/>
                        <a:ea typeface="Times New Roman"/>
                        <a:cs typeface="Times New Roman"/>
                      </a:endParaRPr>
                    </a:p>
                  </a:txBody>
                  <a:tcPr marL="11853" marR="11853" marT="11853" marB="11853"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Arial"/>
                          <a:ea typeface="Times New Roman"/>
                          <a:cs typeface="Times New Roman"/>
                        </a:rPr>
                        <a:t>Validated wetland FEPAs in a modified condition (C - F EC)</a:t>
                      </a:r>
                      <a:endParaRPr lang="en-ZA" sz="1400" dirty="0">
                        <a:latin typeface="Arial"/>
                        <a:ea typeface="Times New Roman"/>
                        <a:cs typeface="Times New Roman"/>
                      </a:endParaRPr>
                    </a:p>
                  </a:txBody>
                  <a:tcPr marL="11853" marR="11853" marT="11853" marB="118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algn="ct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spcAft>
                          <a:spcPts val="0"/>
                        </a:spcAft>
                      </a:pPr>
                      <a:endParaRPr lang="en-ZA" sz="14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spcAft>
                          <a:spcPts val="0"/>
                        </a:spcAft>
                      </a:pPr>
                      <a:endParaRPr lang="en-ZA" sz="14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a:ea typeface="Times New Roman"/>
                          <a:cs typeface="Times New Roman"/>
                        </a:rPr>
                        <a:t>Habitat condition is sufficient to achieve the REC.</a:t>
                      </a: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200" kern="1200" dirty="0">
                        <a:solidFill>
                          <a:schemeClr val="tx1"/>
                        </a:solidFill>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4"/>
          <p:cNvGrpSpPr>
            <a:grpSpLocks/>
          </p:cNvGrpSpPr>
          <p:nvPr/>
        </p:nvGrpSpPr>
        <p:grpSpPr bwMode="auto">
          <a:xfrm>
            <a:off x="1500188" y="80963"/>
            <a:ext cx="7458075" cy="1173162"/>
            <a:chOff x="776288" y="51425"/>
            <a:chExt cx="7458099" cy="1173211"/>
          </a:xfrm>
        </p:grpSpPr>
        <p:sp>
          <p:nvSpPr>
            <p:cNvPr id="3" name="TextBox 2"/>
            <p:cNvSpPr txBox="1"/>
            <p:nvPr/>
          </p:nvSpPr>
          <p:spPr bwMode="auto">
            <a:xfrm>
              <a:off x="795338" y="824569"/>
              <a:ext cx="7439049" cy="400067"/>
            </a:xfrm>
            <a:prstGeom prst="rect">
              <a:avLst/>
            </a:prstGeom>
            <a:noFill/>
          </p:spPr>
          <p:txBody>
            <a:bodyPr>
              <a:spAutoFit/>
            </a:bodyPr>
            <a:lstStyle/>
            <a:p>
              <a:pPr fontAlgn="auto">
                <a:spcBef>
                  <a:spcPts val="0"/>
                </a:spcBef>
                <a:spcAft>
                  <a:spcPts val="0"/>
                </a:spcAft>
                <a:defRPr/>
              </a:pPr>
              <a:r>
                <a:rPr lang="en-US" sz="2000" dirty="0">
                  <a:solidFill>
                    <a:srgbClr val="A4B16F"/>
                  </a:solidFill>
                  <a:latin typeface="Gill Sans"/>
                  <a:cs typeface="Gill Sans"/>
                </a:rPr>
                <a:t>Summary</a:t>
              </a:r>
              <a:endParaRPr lang="en-US" sz="2000" dirty="0">
                <a:solidFill>
                  <a:srgbClr val="A4B16F"/>
                </a:solidFill>
                <a:latin typeface="Gill Sans"/>
                <a:ea typeface="+mn-ea"/>
                <a:cs typeface="Gill Sans"/>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29699" name="TextBox 7"/>
          <p:cNvSpPr txBox="1">
            <a:spLocks noChangeArrowheads="1"/>
          </p:cNvSpPr>
          <p:nvPr/>
        </p:nvSpPr>
        <p:spPr bwMode="auto">
          <a:xfrm>
            <a:off x="1531938" y="1474788"/>
            <a:ext cx="7556500" cy="2862262"/>
          </a:xfrm>
          <a:prstGeom prst="rect">
            <a:avLst/>
          </a:prstGeom>
          <a:noFill/>
          <a:ln w="9525">
            <a:noFill/>
            <a:miter lim="800000"/>
            <a:headEnd/>
            <a:tailEnd/>
          </a:ln>
        </p:spPr>
        <p:txBody>
          <a:bodyPr>
            <a:spAutoFit/>
          </a:bodyPr>
          <a:lstStyle/>
          <a:p>
            <a:r>
              <a:rPr lang="en-ZA" sz="1800"/>
              <a:t>Available data has been used to set RQOs for high priority individual wetlands in the Mvoti WMA</a:t>
            </a:r>
          </a:p>
          <a:p>
            <a:endParaRPr lang="en-ZA" sz="1800"/>
          </a:p>
          <a:p>
            <a:r>
              <a:rPr lang="en-ZA" sz="1800"/>
              <a:t>For the remaining thousands of wetlands where baseline data are not available per wetland, quaternary-scale RQOs have been set for priority catchments (where wetland EIS is moderate, high or very high).</a:t>
            </a:r>
          </a:p>
          <a:p>
            <a:endParaRPr lang="en-ZA" sz="1800"/>
          </a:p>
          <a:p>
            <a:r>
              <a:rPr lang="en-ZA" sz="1800"/>
              <a:t>A variety of recommendations, organised according to impact types, are provided which could be used as guidelines or WULA conditions to enable the RQOs to be achieved.</a:t>
            </a:r>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RQOs FOR WETLANDS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p:cNvGrpSpPr>
            <a:grpSpLocks/>
          </p:cNvGrpSpPr>
          <p:nvPr/>
        </p:nvGrpSpPr>
        <p:grpSpPr bwMode="auto">
          <a:xfrm>
            <a:off x="1500188" y="80963"/>
            <a:ext cx="7458075" cy="1173162"/>
            <a:chOff x="776288" y="51425"/>
            <a:chExt cx="7458099" cy="1173152"/>
          </a:xfrm>
        </p:grpSpPr>
        <p:sp>
          <p:nvSpPr>
            <p:cNvPr id="3" name="TextBox 2"/>
            <p:cNvSpPr txBox="1"/>
            <p:nvPr/>
          </p:nvSpPr>
          <p:spPr bwMode="auto">
            <a:xfrm>
              <a:off x="795338" y="824530"/>
              <a:ext cx="3673487" cy="400047"/>
            </a:xfrm>
            <a:prstGeom prst="rect">
              <a:avLst/>
            </a:prstGeom>
            <a:noFill/>
          </p:spPr>
          <p:txBody>
            <a:bodyPr>
              <a:spAutoFit/>
            </a:bodyPr>
            <a:lstStyle/>
            <a:p>
              <a:pPr fontAlgn="auto">
                <a:spcBef>
                  <a:spcPts val="0"/>
                </a:spcBef>
                <a:spcAft>
                  <a:spcPts val="0"/>
                </a:spcAft>
                <a:defRPr/>
              </a:pPr>
              <a:r>
                <a:rPr lang="en-US" sz="2000" dirty="0">
                  <a:solidFill>
                    <a:srgbClr val="A4B16F"/>
                  </a:solidFill>
                  <a:latin typeface="Gill Sans"/>
                  <a:ea typeface="+mn-ea"/>
                  <a:cs typeface="Gill Sans"/>
                </a:rPr>
                <a:t>DWS and Wetlands</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4339" name="TextBox 7"/>
          <p:cNvSpPr txBox="1">
            <a:spLocks noChangeArrowheads="1"/>
          </p:cNvSpPr>
          <p:nvPr/>
        </p:nvSpPr>
        <p:spPr bwMode="auto">
          <a:xfrm>
            <a:off x="1531938" y="1474788"/>
            <a:ext cx="7556500" cy="4247317"/>
          </a:xfrm>
          <a:prstGeom prst="rect">
            <a:avLst/>
          </a:prstGeom>
          <a:noFill/>
          <a:ln w="9525">
            <a:noFill/>
            <a:miter lim="800000"/>
            <a:headEnd/>
            <a:tailEnd/>
          </a:ln>
        </p:spPr>
        <p:txBody>
          <a:bodyPr>
            <a:spAutoFit/>
          </a:bodyPr>
          <a:lstStyle/>
          <a:p>
            <a:pPr>
              <a:defRPr/>
            </a:pPr>
            <a:r>
              <a:rPr lang="en-ZA" sz="1800" dirty="0"/>
              <a:t>The DWS’s National Water Resource Strategy (DWA, 2013) provides for two key aspects related to the management of wetlands, namely to </a:t>
            </a:r>
          </a:p>
          <a:p>
            <a:pPr>
              <a:defRPr/>
            </a:pPr>
            <a:endParaRPr lang="en-ZA" sz="1800" dirty="0"/>
          </a:p>
          <a:p>
            <a:pPr marL="342900" indent="-342900">
              <a:buFont typeface="+mj-lt"/>
              <a:buAutoNum type="arabicPeriod"/>
              <a:defRPr/>
            </a:pPr>
            <a:r>
              <a:rPr lang="en-ZA" sz="1800" b="1" i="1" dirty="0"/>
              <a:t>address</a:t>
            </a:r>
            <a:r>
              <a:rPr lang="en-ZA" sz="1800" dirty="0"/>
              <a:t> proactively, as well as remedially, the </a:t>
            </a:r>
            <a:r>
              <a:rPr lang="en-ZA" sz="1800" b="1" i="1" dirty="0"/>
              <a:t>loss and degradation of wetlands</a:t>
            </a:r>
            <a:r>
              <a:rPr lang="en-ZA" sz="1800" dirty="0"/>
              <a:t> and </a:t>
            </a:r>
          </a:p>
          <a:p>
            <a:pPr marL="342900" indent="-342900">
              <a:buFont typeface="+mj-lt"/>
              <a:buAutoNum type="arabicPeriod"/>
              <a:defRPr/>
            </a:pPr>
            <a:endParaRPr lang="en-ZA" sz="1800" dirty="0"/>
          </a:p>
          <a:p>
            <a:pPr marL="342900" indent="-342900">
              <a:buFont typeface="+mj-lt"/>
              <a:buAutoNum type="arabicPeriod"/>
              <a:defRPr/>
            </a:pPr>
            <a:r>
              <a:rPr lang="en-ZA" sz="1800" b="1" i="1" dirty="0"/>
              <a:t>maintain healthy, functional ecosystems</a:t>
            </a:r>
            <a:r>
              <a:rPr lang="en-ZA" sz="1800" dirty="0"/>
              <a:t>.  </a:t>
            </a:r>
          </a:p>
          <a:p>
            <a:pPr marL="342900" indent="-342900">
              <a:defRPr/>
            </a:pPr>
            <a:endParaRPr lang="en-ZA" sz="1800" dirty="0"/>
          </a:p>
          <a:p>
            <a:pPr marL="342900" indent="-342900">
              <a:defRPr/>
            </a:pPr>
            <a:r>
              <a:rPr lang="en-ZA" sz="1800" dirty="0"/>
              <a:t>In addition to the NWRS, the DWS’s National Wetland Position Paper (</a:t>
            </a:r>
            <a:r>
              <a:rPr lang="en-ZA" sz="1800" i="1" dirty="0"/>
              <a:t>in prep</a:t>
            </a:r>
            <a:r>
              <a:rPr lang="en-ZA" sz="1800" dirty="0"/>
              <a:t>) has proposed an objective that there be </a:t>
            </a:r>
            <a:r>
              <a:rPr lang="en-ZA" sz="1800" b="1" i="1" dirty="0"/>
              <a:t>no net loss of wetland ecosystem functions</a:t>
            </a:r>
            <a:r>
              <a:rPr lang="en-ZA" sz="1800" dirty="0"/>
              <a:t> in South Africa. </a:t>
            </a:r>
          </a:p>
          <a:p>
            <a:pPr marL="342900" indent="-342900">
              <a:defRPr/>
            </a:pPr>
            <a:endParaRPr lang="en-ZA" sz="1800" dirty="0"/>
          </a:p>
          <a:p>
            <a:pPr>
              <a:defRPr/>
            </a:pPr>
            <a:r>
              <a:rPr lang="en-ZA" sz="1800" dirty="0"/>
              <a:t>The draft RQOs for the wetlands of the </a:t>
            </a:r>
            <a:r>
              <a:rPr lang="en-ZA" sz="1800" dirty="0" err="1"/>
              <a:t>Mvoti</a:t>
            </a:r>
            <a:r>
              <a:rPr lang="en-ZA" sz="1800" dirty="0"/>
              <a:t> WMA attempt to adhere to the objectives for wetlands proposed by these two </a:t>
            </a:r>
            <a:r>
              <a:rPr lang="en-ZA" sz="1800" dirty="0" smtClean="0"/>
              <a:t>national strategy documents</a:t>
            </a:r>
            <a:r>
              <a:rPr lang="en-ZA" sz="1800" dirty="0"/>
              <a:t>.</a:t>
            </a:r>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 calcmode="lin" valueType="num">
                                      <p:cBhvr additive="base">
                                        <p:cTn id="2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anim calcmode="lin" valueType="num">
                                      <p:cBhvr additive="base">
                                        <p:cTn id="31"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00188" y="80963"/>
            <a:ext cx="7458075" cy="1173162"/>
            <a:chOff x="776288" y="51425"/>
            <a:chExt cx="7458099" cy="1173271"/>
          </a:xfrm>
        </p:grpSpPr>
        <p:sp>
          <p:nvSpPr>
            <p:cNvPr id="3" name="TextBox 2"/>
            <p:cNvSpPr txBox="1"/>
            <p:nvPr/>
          </p:nvSpPr>
          <p:spPr bwMode="auto">
            <a:xfrm>
              <a:off x="795338" y="824609"/>
              <a:ext cx="7439049" cy="400087"/>
            </a:xfrm>
            <a:prstGeom prst="rect">
              <a:avLst/>
            </a:prstGeom>
            <a:noFill/>
          </p:spPr>
          <p:txBody>
            <a:bodyPr>
              <a:spAutoFit/>
            </a:bodyPr>
            <a:lstStyle/>
            <a:p>
              <a:pPr fontAlgn="auto">
                <a:spcBef>
                  <a:spcPts val="0"/>
                </a:spcBef>
                <a:spcAft>
                  <a:spcPts val="0"/>
                </a:spcAft>
                <a:defRPr/>
              </a:pPr>
              <a:r>
                <a:rPr lang="en-US" sz="2000" dirty="0" smtClean="0">
                  <a:solidFill>
                    <a:srgbClr val="A4B16F"/>
                  </a:solidFill>
                  <a:latin typeface="Gill Sans"/>
                  <a:ea typeface="+mn-ea"/>
                  <a:cs typeface="Gill Sans"/>
                </a:rPr>
                <a:t>Levels of RQOs</a:t>
              </a:r>
              <a:endParaRPr lang="en-US" sz="2000" dirty="0">
                <a:solidFill>
                  <a:srgbClr val="A4B16F"/>
                </a:solidFill>
                <a:latin typeface="Gill Sans"/>
                <a:ea typeface="+mn-ea"/>
                <a:cs typeface="Gill Sans"/>
              </a:endParaRP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6387" name="TextBox 7"/>
          <p:cNvSpPr txBox="1">
            <a:spLocks noChangeArrowheads="1"/>
          </p:cNvSpPr>
          <p:nvPr/>
        </p:nvSpPr>
        <p:spPr bwMode="auto">
          <a:xfrm>
            <a:off x="1531938" y="1474788"/>
            <a:ext cx="7556500" cy="3693319"/>
          </a:xfrm>
          <a:prstGeom prst="rect">
            <a:avLst/>
          </a:prstGeom>
          <a:noFill/>
          <a:ln w="9525">
            <a:noFill/>
            <a:miter lim="800000"/>
            <a:headEnd/>
            <a:tailEnd/>
          </a:ln>
        </p:spPr>
        <p:txBody>
          <a:bodyPr>
            <a:spAutoFit/>
          </a:bodyPr>
          <a:lstStyle/>
          <a:p>
            <a:r>
              <a:rPr lang="en-ZA" sz="1800" dirty="0" smtClean="0"/>
              <a:t>Three levels of RQO’s have been identified for wetlands:</a:t>
            </a:r>
          </a:p>
          <a:p>
            <a:endParaRPr lang="en-ZA" sz="1800" dirty="0" smtClean="0"/>
          </a:p>
          <a:p>
            <a:endParaRPr lang="en-ZA" sz="1800" dirty="0"/>
          </a:p>
          <a:p>
            <a:pPr>
              <a:buFontTx/>
              <a:buChar char="-"/>
            </a:pPr>
            <a:r>
              <a:rPr lang="en-ZA" sz="1800" dirty="0" smtClean="0"/>
              <a:t> </a:t>
            </a:r>
            <a:r>
              <a:rPr lang="en-ZA" sz="1800" b="1" dirty="0" smtClean="0"/>
              <a:t>Level 3 </a:t>
            </a:r>
            <a:r>
              <a:rPr lang="en-ZA" sz="1800" dirty="0" smtClean="0"/>
              <a:t>RQOs for priority wetlands (individual high priority wetlands)</a:t>
            </a:r>
          </a:p>
          <a:p>
            <a:pPr>
              <a:buFontTx/>
              <a:buChar char="-"/>
            </a:pPr>
            <a:endParaRPr lang="en-ZA" sz="1800" dirty="0" smtClean="0"/>
          </a:p>
          <a:p>
            <a:pPr>
              <a:buFontTx/>
              <a:buChar char="-"/>
            </a:pPr>
            <a:endParaRPr lang="en-ZA" sz="1800" dirty="0"/>
          </a:p>
          <a:p>
            <a:pPr>
              <a:buFontTx/>
              <a:buChar char="-"/>
            </a:pPr>
            <a:r>
              <a:rPr lang="en-ZA" sz="1800" dirty="0" smtClean="0"/>
              <a:t> </a:t>
            </a:r>
            <a:r>
              <a:rPr lang="en-ZA" sz="1800" b="1" dirty="0" smtClean="0"/>
              <a:t>Level 2 </a:t>
            </a:r>
            <a:r>
              <a:rPr lang="en-ZA" sz="1800" dirty="0" smtClean="0"/>
              <a:t>RQOs for high priority catchments (average wetland EIS is moderate, high or very high)</a:t>
            </a:r>
          </a:p>
          <a:p>
            <a:pPr>
              <a:buFontTx/>
              <a:buChar char="-"/>
            </a:pPr>
            <a:endParaRPr lang="en-ZA" sz="1800" dirty="0" smtClean="0"/>
          </a:p>
          <a:p>
            <a:pPr>
              <a:buFontTx/>
              <a:buChar char="-"/>
            </a:pPr>
            <a:endParaRPr lang="en-ZA" sz="1800" dirty="0"/>
          </a:p>
          <a:p>
            <a:pPr>
              <a:buFontTx/>
              <a:buChar char="-"/>
            </a:pPr>
            <a:r>
              <a:rPr lang="en-ZA" sz="1800" dirty="0"/>
              <a:t> </a:t>
            </a:r>
            <a:r>
              <a:rPr lang="en-ZA" sz="1800" b="1" dirty="0" smtClean="0"/>
              <a:t>Level 1 </a:t>
            </a:r>
            <a:r>
              <a:rPr lang="en-ZA" sz="1800" dirty="0" smtClean="0"/>
              <a:t>RQOs for all other wetlands, and potential FEPAs</a:t>
            </a:r>
          </a:p>
          <a:p>
            <a:endParaRPr lang="en-ZA" sz="1800" dirty="0"/>
          </a:p>
          <a:p>
            <a:endParaRPr lang="en-ZA" sz="1800" dirty="0" smtClean="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 calcmode="lin" valueType="num">
                                      <p:cBhvr additive="base">
                                        <p:cTn id="1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anim calcmode="lin" valueType="num">
                                      <p:cBhvr additive="base">
                                        <p:cTn id="25"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p:cNvGrpSpPr>
            <a:grpSpLocks/>
          </p:cNvGrpSpPr>
          <p:nvPr/>
        </p:nvGrpSpPr>
        <p:grpSpPr bwMode="auto">
          <a:xfrm>
            <a:off x="1500188" y="80963"/>
            <a:ext cx="7458075" cy="1173162"/>
            <a:chOff x="776288" y="51425"/>
            <a:chExt cx="7458099" cy="1173271"/>
          </a:xfrm>
        </p:grpSpPr>
        <p:sp>
          <p:nvSpPr>
            <p:cNvPr id="3" name="TextBox 2"/>
            <p:cNvSpPr txBox="1"/>
            <p:nvPr/>
          </p:nvSpPr>
          <p:spPr bwMode="auto">
            <a:xfrm>
              <a:off x="795338" y="824609"/>
              <a:ext cx="7439049" cy="400087"/>
            </a:xfrm>
            <a:prstGeom prst="rect">
              <a:avLst/>
            </a:prstGeom>
            <a:noFill/>
          </p:spPr>
          <p:txBody>
            <a:bodyPr>
              <a:spAutoFit/>
            </a:bodyPr>
            <a:lstStyle/>
            <a:p>
              <a:pPr fontAlgn="auto">
                <a:spcBef>
                  <a:spcPts val="0"/>
                </a:spcBef>
                <a:spcAft>
                  <a:spcPts val="0"/>
                </a:spcAft>
                <a:defRPr/>
              </a:pPr>
              <a:r>
                <a:rPr lang="en-US" sz="2000" dirty="0" smtClean="0">
                  <a:solidFill>
                    <a:srgbClr val="A4B16F"/>
                  </a:solidFill>
                  <a:latin typeface="Gill Sans"/>
                  <a:ea typeface="+mn-ea"/>
                  <a:cs typeface="Gill Sans"/>
                </a:rPr>
                <a:t>Level 1 RQOs </a:t>
              </a:r>
              <a:r>
                <a:rPr lang="en-US" sz="2000" dirty="0">
                  <a:solidFill>
                    <a:srgbClr val="A4B16F"/>
                  </a:solidFill>
                  <a:latin typeface="Gill Sans"/>
                  <a:ea typeface="+mn-ea"/>
                  <a:cs typeface="Gill Sans"/>
                </a:rPr>
                <a:t>for priority individual wetlands</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6387" name="TextBox 7"/>
          <p:cNvSpPr txBox="1">
            <a:spLocks noChangeArrowheads="1"/>
          </p:cNvSpPr>
          <p:nvPr/>
        </p:nvSpPr>
        <p:spPr bwMode="auto">
          <a:xfrm>
            <a:off x="1531938" y="1474788"/>
            <a:ext cx="7556500" cy="3416320"/>
          </a:xfrm>
          <a:prstGeom prst="rect">
            <a:avLst/>
          </a:prstGeom>
          <a:noFill/>
          <a:ln w="9525">
            <a:noFill/>
            <a:miter lim="800000"/>
            <a:headEnd/>
            <a:tailEnd/>
          </a:ln>
        </p:spPr>
        <p:txBody>
          <a:bodyPr>
            <a:spAutoFit/>
          </a:bodyPr>
          <a:lstStyle/>
          <a:p>
            <a:r>
              <a:rPr lang="en-ZA" sz="1800" dirty="0"/>
              <a:t>In 2012 each sub-quaternary catchment was assessed to identify large (level 1) FEPA wetlands which were directly dependent on river flows. </a:t>
            </a:r>
          </a:p>
          <a:p>
            <a:endParaRPr lang="en-ZA" sz="1800" dirty="0"/>
          </a:p>
          <a:p>
            <a:r>
              <a:rPr lang="en-ZA" sz="1800" dirty="0"/>
              <a:t>These </a:t>
            </a:r>
            <a:r>
              <a:rPr lang="en-ZA" sz="1800" dirty="0" smtClean="0"/>
              <a:t>were </a:t>
            </a:r>
            <a:r>
              <a:rPr lang="en-ZA" sz="1800" dirty="0"/>
              <a:t>prioritised in the identification of key hotspots for the selection of river EWR </a:t>
            </a:r>
            <a:r>
              <a:rPr lang="en-ZA" sz="1800" dirty="0" smtClean="0"/>
              <a:t>sites </a:t>
            </a:r>
          </a:p>
          <a:p>
            <a:endParaRPr lang="en-ZA" sz="1800" dirty="0" smtClean="0"/>
          </a:p>
          <a:p>
            <a:r>
              <a:rPr lang="en-ZA" sz="1800" dirty="0" smtClean="0"/>
              <a:t>Hotspots used in the IUAs and analysis of scenarios for the WMA</a:t>
            </a:r>
          </a:p>
          <a:p>
            <a:endParaRPr lang="en-ZA" sz="1800" dirty="0"/>
          </a:p>
          <a:p>
            <a:r>
              <a:rPr lang="en-ZA" sz="1800" dirty="0" smtClean="0"/>
              <a:t>None of the flow scenarios impacts upon wetlands.  </a:t>
            </a:r>
          </a:p>
          <a:p>
            <a:endParaRPr lang="en-ZA" sz="1800" dirty="0" smtClean="0"/>
          </a:p>
          <a:p>
            <a:endParaRPr lang="en-ZA" sz="1800" dirty="0"/>
          </a:p>
          <a:p>
            <a:r>
              <a:rPr lang="en-ZA" sz="1800" dirty="0" smtClean="0"/>
              <a:t>However, many impacts upon wetlands are non-flow related </a:t>
            </a:r>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anim calcmode="lin" valueType="num">
                                      <p:cBhvr additive="base">
                                        <p:cTn id="25"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anim calcmode="lin" valueType="num">
                                      <p:cBhvr additive="base">
                                        <p:cTn id="31"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00188" y="80963"/>
            <a:ext cx="7458075" cy="1173162"/>
            <a:chOff x="776288" y="51425"/>
            <a:chExt cx="7458099" cy="1173271"/>
          </a:xfrm>
        </p:grpSpPr>
        <p:sp>
          <p:nvSpPr>
            <p:cNvPr id="3" name="TextBox 2"/>
            <p:cNvSpPr txBox="1"/>
            <p:nvPr/>
          </p:nvSpPr>
          <p:spPr bwMode="auto">
            <a:xfrm>
              <a:off x="795338" y="824609"/>
              <a:ext cx="7439049" cy="400087"/>
            </a:xfrm>
            <a:prstGeom prst="rect">
              <a:avLst/>
            </a:prstGeom>
            <a:noFill/>
          </p:spPr>
          <p:txBody>
            <a:bodyPr>
              <a:spAutoFit/>
            </a:bodyPr>
            <a:lstStyle/>
            <a:p>
              <a:pPr fontAlgn="auto">
                <a:spcBef>
                  <a:spcPts val="0"/>
                </a:spcBef>
                <a:spcAft>
                  <a:spcPts val="0"/>
                </a:spcAft>
                <a:defRPr/>
              </a:pPr>
              <a:r>
                <a:rPr lang="en-US" sz="2000" dirty="0">
                  <a:solidFill>
                    <a:srgbClr val="A4B16F"/>
                  </a:solidFill>
                  <a:latin typeface="Gill Sans"/>
                  <a:cs typeface="Gill Sans"/>
                </a:rPr>
                <a:t>Level 1 RQOs for priority individual wetlands</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6387" name="TextBox 7"/>
          <p:cNvSpPr txBox="1">
            <a:spLocks noChangeArrowheads="1"/>
          </p:cNvSpPr>
          <p:nvPr/>
        </p:nvSpPr>
        <p:spPr bwMode="auto">
          <a:xfrm>
            <a:off x="1531938" y="1474788"/>
            <a:ext cx="7556500" cy="3693319"/>
          </a:xfrm>
          <a:prstGeom prst="rect">
            <a:avLst/>
          </a:prstGeom>
          <a:noFill/>
          <a:ln w="9525">
            <a:noFill/>
            <a:miter lim="800000"/>
            <a:headEnd/>
            <a:tailEnd/>
          </a:ln>
        </p:spPr>
        <p:txBody>
          <a:bodyPr>
            <a:spAutoFit/>
          </a:bodyPr>
          <a:lstStyle/>
          <a:p>
            <a:r>
              <a:rPr lang="en-ZA" sz="1800" dirty="0" smtClean="0"/>
              <a:t>Regardless of river flow dependence, other priority wetlands (</a:t>
            </a:r>
            <a:r>
              <a:rPr lang="en-ZA" sz="1800" dirty="0" err="1" smtClean="0"/>
              <a:t>Ramsar</a:t>
            </a:r>
            <a:r>
              <a:rPr lang="en-ZA" sz="1800" dirty="0" smtClean="0"/>
              <a:t> sites, Important Birding Areas and priority </a:t>
            </a:r>
            <a:r>
              <a:rPr lang="en-ZA" sz="1800" dirty="0" err="1" smtClean="0"/>
              <a:t>Ezemvelo</a:t>
            </a:r>
            <a:r>
              <a:rPr lang="en-ZA" sz="1800" dirty="0" smtClean="0"/>
              <a:t> KZN wildlife wetland monitoring sites) were also identified. </a:t>
            </a:r>
          </a:p>
          <a:p>
            <a:endParaRPr lang="en-ZA" sz="1800" dirty="0" smtClean="0"/>
          </a:p>
          <a:p>
            <a:r>
              <a:rPr lang="en-US" sz="1800" dirty="0" smtClean="0"/>
              <a:t>Of these, 4 high priority sites (including the two RAMSAR sites) had existing monitoring (</a:t>
            </a:r>
            <a:r>
              <a:rPr lang="en-US" sz="1800" dirty="0" err="1" smtClean="0"/>
              <a:t>EcoStatus</a:t>
            </a:r>
            <a:r>
              <a:rPr lang="en-US" sz="1800" dirty="0" smtClean="0"/>
              <a:t>) data which allowed for the generation of specific RQOs.  </a:t>
            </a:r>
            <a:r>
              <a:rPr lang="en-ZA" sz="1800" dirty="0" smtClean="0"/>
              <a:t>The four high priority wetlands in the </a:t>
            </a:r>
            <a:r>
              <a:rPr lang="en-ZA" sz="1800" dirty="0" err="1" smtClean="0"/>
              <a:t>Mvoti</a:t>
            </a:r>
            <a:r>
              <a:rPr lang="en-ZA" sz="1800" dirty="0" smtClean="0"/>
              <a:t> WMA were:</a:t>
            </a:r>
          </a:p>
          <a:p>
            <a:pPr lvl="1">
              <a:buFont typeface="Arial" pitchFamily="34" charset="0"/>
              <a:buChar char="•"/>
            </a:pPr>
            <a:r>
              <a:rPr lang="en-GB" sz="1800" dirty="0" err="1" smtClean="0"/>
              <a:t>Ntsikeni</a:t>
            </a:r>
            <a:r>
              <a:rPr lang="en-GB" sz="1800" dirty="0" smtClean="0"/>
              <a:t> wetland (a </a:t>
            </a:r>
            <a:r>
              <a:rPr lang="en-GB" sz="1800" dirty="0" err="1" smtClean="0"/>
              <a:t>Ramsar</a:t>
            </a:r>
            <a:r>
              <a:rPr lang="en-GB" sz="1800" dirty="0" smtClean="0"/>
              <a:t> wetland) </a:t>
            </a:r>
          </a:p>
          <a:p>
            <a:pPr lvl="1">
              <a:buFont typeface="Arial" pitchFamily="34" charset="0"/>
              <a:buChar char="•"/>
            </a:pPr>
            <a:r>
              <a:rPr lang="en-GB" sz="1800" dirty="0" err="1" smtClean="0"/>
              <a:t>Mgeni</a:t>
            </a:r>
            <a:r>
              <a:rPr lang="en-GB" sz="1800" dirty="0" smtClean="0"/>
              <a:t> sponge (a </a:t>
            </a:r>
            <a:r>
              <a:rPr lang="en-GB" sz="1800" dirty="0" err="1" smtClean="0"/>
              <a:t>Ramsar</a:t>
            </a:r>
            <a:r>
              <a:rPr lang="en-GB" sz="1800" dirty="0" smtClean="0"/>
              <a:t> wetland) </a:t>
            </a:r>
          </a:p>
          <a:p>
            <a:pPr lvl="1">
              <a:buFont typeface="Arial" pitchFamily="34" charset="0"/>
              <a:buChar char="•"/>
            </a:pPr>
            <a:r>
              <a:rPr lang="en-GB" sz="1800" dirty="0" smtClean="0"/>
              <a:t>The </a:t>
            </a:r>
            <a:r>
              <a:rPr lang="en-GB" sz="1800" dirty="0" err="1" smtClean="0"/>
              <a:t>Mvoti</a:t>
            </a:r>
            <a:r>
              <a:rPr lang="en-GB" sz="1800" dirty="0" smtClean="0"/>
              <a:t> </a:t>
            </a:r>
            <a:r>
              <a:rPr lang="en-GB" sz="1800" dirty="0" err="1" smtClean="0"/>
              <a:t>vlei</a:t>
            </a:r>
            <a:r>
              <a:rPr lang="en-GB" sz="1800" dirty="0" smtClean="0"/>
              <a:t> (priority KZN </a:t>
            </a:r>
            <a:r>
              <a:rPr lang="en-GB" sz="1800" dirty="0" err="1" smtClean="0"/>
              <a:t>Ezemvelo</a:t>
            </a:r>
            <a:r>
              <a:rPr lang="en-GB" sz="1800" dirty="0" smtClean="0"/>
              <a:t> monitoring site), and</a:t>
            </a:r>
          </a:p>
          <a:p>
            <a:pPr lvl="1">
              <a:buFont typeface="Arial" pitchFamily="34" charset="0"/>
              <a:buChar char="•"/>
            </a:pPr>
            <a:r>
              <a:rPr lang="en-GB" sz="1800" dirty="0" smtClean="0"/>
              <a:t>The Swamp (priority KZN </a:t>
            </a:r>
            <a:r>
              <a:rPr lang="en-GB" sz="1800" dirty="0" err="1" smtClean="0"/>
              <a:t>Ezemvelo</a:t>
            </a:r>
            <a:r>
              <a:rPr lang="en-GB" sz="1800" dirty="0" smtClean="0"/>
              <a:t> wetland monitoring site).</a:t>
            </a:r>
            <a:endParaRPr lang="en-US" sz="1800" dirty="0" smtClean="0"/>
          </a:p>
          <a:p>
            <a:endParaRPr lang="en-ZA" sz="1800" dirty="0"/>
          </a:p>
          <a:p>
            <a:endParaRPr lang="en-US" sz="1800" dirty="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additive="base">
                                        <p:cTn id="2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calcmode="lin" valueType="num">
                                      <p:cBhvr additive="base">
                                        <p:cTn id="25"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 calcmode="lin" valueType="num">
                                      <p:cBhvr additive="base">
                                        <p:cTn id="2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1500188" y="80963"/>
            <a:ext cx="7458075" cy="1173162"/>
            <a:chOff x="776288" y="51425"/>
            <a:chExt cx="7458099" cy="1173232"/>
          </a:xfrm>
        </p:grpSpPr>
        <p:sp>
          <p:nvSpPr>
            <p:cNvPr id="17413" name="TextBox 2"/>
            <p:cNvSpPr txBox="1">
              <a:spLocks noChangeArrowheads="1"/>
            </p:cNvSpPr>
            <p:nvPr/>
          </p:nvSpPr>
          <p:spPr bwMode="auto">
            <a:xfrm>
              <a:off x="795338" y="824530"/>
              <a:ext cx="7439049" cy="40012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Level 2 RQOs </a:t>
              </a:r>
              <a:r>
                <a:rPr lang="en-US" sz="2000" dirty="0">
                  <a:solidFill>
                    <a:srgbClr val="A4B16F"/>
                  </a:solidFill>
                  <a:latin typeface="Gill Sans" pitchFamily="-84" charset="0"/>
                </a:rPr>
                <a:t>for priority catchments (1)</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7411" name="TextBox 7"/>
          <p:cNvSpPr txBox="1">
            <a:spLocks noChangeArrowheads="1"/>
          </p:cNvSpPr>
          <p:nvPr/>
        </p:nvSpPr>
        <p:spPr bwMode="auto">
          <a:xfrm>
            <a:off x="1531938" y="1474788"/>
            <a:ext cx="7556500" cy="3416300"/>
          </a:xfrm>
          <a:prstGeom prst="rect">
            <a:avLst/>
          </a:prstGeom>
          <a:noFill/>
          <a:ln w="9525">
            <a:noFill/>
            <a:miter lim="800000"/>
            <a:headEnd/>
            <a:tailEnd/>
          </a:ln>
        </p:spPr>
        <p:txBody>
          <a:bodyPr>
            <a:spAutoFit/>
          </a:bodyPr>
          <a:lstStyle/>
          <a:p>
            <a:r>
              <a:rPr lang="en-ZA" sz="1800"/>
              <a:t>There are many thousands of wetlands in the Mvoti and it is unrealistic to try to define or monitor specific RQOs for each individual wetland.  Moreover, there was no widespread EcoStatus (baseline condition) information of the wetlands.</a:t>
            </a:r>
          </a:p>
          <a:p>
            <a:endParaRPr lang="en-ZA" sz="1800"/>
          </a:p>
          <a:p>
            <a:r>
              <a:rPr lang="en-ZA" sz="1800"/>
              <a:t>In 2012 a desktop assessment to estimate the EIS of wetlands per quaternary catchment was undertaken to provide some indication of priority wetland catchments within the WMA.</a:t>
            </a:r>
          </a:p>
          <a:p>
            <a:endParaRPr lang="en-ZA" sz="1800"/>
          </a:p>
          <a:p>
            <a:r>
              <a:rPr lang="en-ZA" sz="1800"/>
              <a:t>These desktop data identified priority wetland catchments – those with </a:t>
            </a:r>
            <a:r>
              <a:rPr lang="en-ZA" sz="1800" b="1"/>
              <a:t>moderate, high or very high EIS</a:t>
            </a:r>
            <a:r>
              <a:rPr lang="en-ZA" sz="1800"/>
              <a:t>.</a:t>
            </a:r>
          </a:p>
          <a:p>
            <a:endParaRPr lang="en-ZA" sz="180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_WORK\Fluvius work\Projects 2012\Mvoti WMA 11\STATUS QUO REPORT DUE END MARCH\EIS.bmp"/>
          <p:cNvPicPr>
            <a:picLocks noChangeAspect="1" noChangeArrowheads="1"/>
          </p:cNvPicPr>
          <p:nvPr/>
        </p:nvPicPr>
        <p:blipFill>
          <a:blip r:embed="rId3"/>
          <a:srcRect l="3255" t="6213" r="18469" b="7498"/>
          <a:stretch>
            <a:fillRect/>
          </a:stretch>
        </p:blipFill>
        <p:spPr bwMode="auto">
          <a:xfrm>
            <a:off x="3214688" y="1839913"/>
            <a:ext cx="5849937" cy="4560887"/>
          </a:xfrm>
          <a:prstGeom prst="rect">
            <a:avLst/>
          </a:prstGeom>
          <a:noFill/>
          <a:ln w="9525">
            <a:noFill/>
            <a:miter lim="800000"/>
            <a:headEnd/>
            <a:tailEnd/>
          </a:ln>
        </p:spPr>
      </p:pic>
      <p:grpSp>
        <p:nvGrpSpPr>
          <p:cNvPr id="18435" name="Group 4"/>
          <p:cNvGrpSpPr>
            <a:grpSpLocks/>
          </p:cNvGrpSpPr>
          <p:nvPr/>
        </p:nvGrpSpPr>
        <p:grpSpPr bwMode="auto">
          <a:xfrm>
            <a:off x="1500188" y="80963"/>
            <a:ext cx="7458075" cy="1173162"/>
            <a:chOff x="776288" y="51425"/>
            <a:chExt cx="7458099" cy="1173232"/>
          </a:xfrm>
        </p:grpSpPr>
        <p:sp>
          <p:nvSpPr>
            <p:cNvPr id="18447" name="TextBox 2"/>
            <p:cNvSpPr txBox="1">
              <a:spLocks noChangeArrowheads="1"/>
            </p:cNvSpPr>
            <p:nvPr/>
          </p:nvSpPr>
          <p:spPr bwMode="auto">
            <a:xfrm>
              <a:off x="795338" y="824530"/>
              <a:ext cx="7439049" cy="40012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Level 2 RQOs </a:t>
              </a:r>
              <a:r>
                <a:rPr lang="en-US" sz="2000" dirty="0">
                  <a:solidFill>
                    <a:srgbClr val="A4B16F"/>
                  </a:solidFill>
                  <a:latin typeface="Gill Sans" pitchFamily="-84" charset="0"/>
                </a:rPr>
                <a:t>for priority catchments (2)</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8436" name="TextBox 7"/>
          <p:cNvSpPr txBox="1">
            <a:spLocks noChangeArrowheads="1"/>
          </p:cNvSpPr>
          <p:nvPr/>
        </p:nvSpPr>
        <p:spPr bwMode="auto">
          <a:xfrm>
            <a:off x="1531938" y="1474788"/>
            <a:ext cx="7556500" cy="646112"/>
          </a:xfrm>
          <a:prstGeom prst="rect">
            <a:avLst/>
          </a:prstGeom>
          <a:noFill/>
          <a:ln w="9525">
            <a:noFill/>
            <a:miter lim="800000"/>
            <a:headEnd/>
            <a:tailEnd/>
          </a:ln>
        </p:spPr>
        <p:txBody>
          <a:bodyPr>
            <a:spAutoFit/>
          </a:bodyPr>
          <a:lstStyle/>
          <a:p>
            <a:r>
              <a:rPr lang="en-ZA" sz="1800"/>
              <a:t>These data provide an indication of catchments with </a:t>
            </a:r>
            <a:r>
              <a:rPr lang="en-ZA" sz="1800" b="1"/>
              <a:t>important </a:t>
            </a:r>
            <a:r>
              <a:rPr lang="en-ZA" sz="1800"/>
              <a:t>(moderate or higher EIS) wetlands.</a:t>
            </a:r>
            <a:endParaRPr lang="en-US" sz="180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pic>
        <p:nvPicPr>
          <p:cNvPr id="18438" name="Picture 1" descr="C:\_WORK\Fluvius work\Projects 2012\Mvoti WMA 11\STATUS QUO REPORT DUE END MARCH\EIS.bmp"/>
          <p:cNvPicPr>
            <a:picLocks noChangeAspect="1" noChangeArrowheads="1"/>
          </p:cNvPicPr>
          <p:nvPr/>
        </p:nvPicPr>
        <p:blipFill>
          <a:blip r:embed="rId3"/>
          <a:srcRect l="63910" t="63411" r="18469" b="7498"/>
          <a:stretch>
            <a:fillRect/>
          </a:stretch>
        </p:blipFill>
        <p:spPr bwMode="auto">
          <a:xfrm>
            <a:off x="7324725" y="4278313"/>
            <a:ext cx="1819275" cy="2122487"/>
          </a:xfrm>
          <a:prstGeom prst="rect">
            <a:avLst/>
          </a:prstGeom>
          <a:noFill/>
          <a:ln w="9525">
            <a:noFill/>
            <a:miter lim="800000"/>
            <a:headEnd/>
            <a:tailEnd/>
          </a:ln>
        </p:spPr>
      </p:pic>
      <p:sp>
        <p:nvSpPr>
          <p:cNvPr id="9" name="5-Point Star 8"/>
          <p:cNvSpPr/>
          <p:nvPr/>
        </p:nvSpPr>
        <p:spPr>
          <a:xfrm>
            <a:off x="6442075" y="2281238"/>
            <a:ext cx="252413" cy="282575"/>
          </a:xfrm>
          <a:prstGeom prst="star5">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0" name="5-Point Star 9"/>
          <p:cNvSpPr/>
          <p:nvPr/>
        </p:nvSpPr>
        <p:spPr>
          <a:xfrm>
            <a:off x="4576763" y="3705225"/>
            <a:ext cx="252412" cy="284163"/>
          </a:xfrm>
          <a:prstGeom prst="star5">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1" name="5-Point Star 10"/>
          <p:cNvSpPr/>
          <p:nvPr/>
        </p:nvSpPr>
        <p:spPr>
          <a:xfrm>
            <a:off x="4164013" y="4214813"/>
            <a:ext cx="252412" cy="284162"/>
          </a:xfrm>
          <a:prstGeom prst="star5">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b="1" dirty="0"/>
          </a:p>
        </p:txBody>
      </p:sp>
      <p:sp>
        <p:nvSpPr>
          <p:cNvPr id="12" name="5-Point Star 11"/>
          <p:cNvSpPr/>
          <p:nvPr/>
        </p:nvSpPr>
        <p:spPr>
          <a:xfrm>
            <a:off x="4997450" y="2968625"/>
            <a:ext cx="252413" cy="284163"/>
          </a:xfrm>
          <a:prstGeom prst="star5">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4" name="5-Point Star 13"/>
          <p:cNvSpPr/>
          <p:nvPr/>
        </p:nvSpPr>
        <p:spPr>
          <a:xfrm>
            <a:off x="1528763" y="4965700"/>
            <a:ext cx="252412" cy="284163"/>
          </a:xfrm>
          <a:prstGeom prst="star5">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5" name="5-Point Star 14"/>
          <p:cNvSpPr/>
          <p:nvPr/>
        </p:nvSpPr>
        <p:spPr>
          <a:xfrm>
            <a:off x="1528763" y="4540250"/>
            <a:ext cx="252412" cy="284163"/>
          </a:xfrm>
          <a:prstGeom prst="star5">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b="1" dirty="0"/>
          </a:p>
        </p:txBody>
      </p:sp>
      <p:sp>
        <p:nvSpPr>
          <p:cNvPr id="18445" name="TextBox 15"/>
          <p:cNvSpPr txBox="1">
            <a:spLocks noChangeArrowheads="1"/>
          </p:cNvSpPr>
          <p:nvPr/>
        </p:nvSpPr>
        <p:spPr bwMode="auto">
          <a:xfrm>
            <a:off x="1781175" y="4551363"/>
            <a:ext cx="1292225" cy="276225"/>
          </a:xfrm>
          <a:prstGeom prst="rect">
            <a:avLst/>
          </a:prstGeom>
          <a:noFill/>
          <a:ln w="9525">
            <a:noFill/>
            <a:miter lim="800000"/>
            <a:headEnd/>
            <a:tailEnd/>
          </a:ln>
        </p:spPr>
        <p:txBody>
          <a:bodyPr wrap="none">
            <a:spAutoFit/>
          </a:bodyPr>
          <a:lstStyle/>
          <a:p>
            <a:r>
              <a:rPr lang="en-ZA" sz="1200"/>
              <a:t>Ramsar wetland</a:t>
            </a:r>
          </a:p>
        </p:txBody>
      </p:sp>
      <p:sp>
        <p:nvSpPr>
          <p:cNvPr id="18446" name="TextBox 16"/>
          <p:cNvSpPr txBox="1">
            <a:spLocks noChangeArrowheads="1"/>
          </p:cNvSpPr>
          <p:nvPr/>
        </p:nvSpPr>
        <p:spPr bwMode="auto">
          <a:xfrm>
            <a:off x="1776413" y="4956175"/>
            <a:ext cx="1773237" cy="460375"/>
          </a:xfrm>
          <a:prstGeom prst="rect">
            <a:avLst/>
          </a:prstGeom>
          <a:noFill/>
          <a:ln w="9525">
            <a:noFill/>
            <a:miter lim="800000"/>
            <a:headEnd/>
            <a:tailEnd/>
          </a:ln>
        </p:spPr>
        <p:txBody>
          <a:bodyPr wrap="none">
            <a:spAutoFit/>
          </a:bodyPr>
          <a:lstStyle/>
          <a:p>
            <a:r>
              <a:rPr lang="en-ZA" sz="1200"/>
              <a:t>Priority Ezemvelo KZN </a:t>
            </a:r>
          </a:p>
          <a:p>
            <a:r>
              <a:rPr lang="en-ZA" sz="1200"/>
              <a:t>Wildlife wetland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1500188" y="80963"/>
            <a:ext cx="7458075" cy="1173162"/>
            <a:chOff x="776288" y="51425"/>
            <a:chExt cx="7458099" cy="1173232"/>
          </a:xfrm>
        </p:grpSpPr>
        <p:sp>
          <p:nvSpPr>
            <p:cNvPr id="19462" name="TextBox 2"/>
            <p:cNvSpPr txBox="1">
              <a:spLocks noChangeArrowheads="1"/>
            </p:cNvSpPr>
            <p:nvPr/>
          </p:nvSpPr>
          <p:spPr bwMode="auto">
            <a:xfrm>
              <a:off x="795338" y="824530"/>
              <a:ext cx="7439049" cy="400127"/>
            </a:xfrm>
            <a:prstGeom prst="rect">
              <a:avLst/>
            </a:prstGeom>
            <a:noFill/>
            <a:ln w="9525">
              <a:noFill/>
              <a:miter lim="800000"/>
              <a:headEnd/>
              <a:tailEnd/>
            </a:ln>
          </p:spPr>
          <p:txBody>
            <a:bodyPr>
              <a:spAutoFit/>
            </a:bodyPr>
            <a:lstStyle/>
            <a:p>
              <a:r>
                <a:rPr lang="en-US" sz="2000" dirty="0" smtClean="0">
                  <a:solidFill>
                    <a:srgbClr val="A4B16F"/>
                  </a:solidFill>
                  <a:latin typeface="Gill Sans" pitchFamily="-84" charset="0"/>
                </a:rPr>
                <a:t>Level 2 RQOs </a:t>
              </a:r>
              <a:r>
                <a:rPr lang="en-US" sz="2000" dirty="0">
                  <a:solidFill>
                    <a:srgbClr val="A4B16F"/>
                  </a:solidFill>
                  <a:latin typeface="Gill Sans" pitchFamily="-84" charset="0"/>
                </a:rPr>
                <a:t>for priority catchments (3)</a:t>
              </a:r>
            </a:p>
          </p:txBody>
        </p:sp>
        <p:sp>
          <p:nvSpPr>
            <p:cNvPr id="4" name="TextBox 3"/>
            <p:cNvSpPr txBox="1"/>
            <p:nvPr/>
          </p:nvSpPr>
          <p:spPr bwMode="auto">
            <a:xfrm>
              <a:off x="776288" y="51425"/>
              <a:ext cx="7458099" cy="461642"/>
            </a:xfrm>
            <a:prstGeom prst="rect">
              <a:avLst/>
            </a:prstGeom>
            <a:noFill/>
          </p:spPr>
          <p:txBody>
            <a:bodyPr>
              <a:spAutoFit/>
            </a:bodyPr>
            <a:lstStyle/>
            <a:p>
              <a:pPr fontAlgn="auto">
                <a:spcBef>
                  <a:spcPts val="0"/>
                </a:spcBef>
                <a:spcAft>
                  <a:spcPts val="0"/>
                </a:spcAft>
                <a:defRPr/>
              </a:pPr>
              <a:r>
                <a:rPr lang="en-ZA" b="1" dirty="0">
                  <a:solidFill>
                    <a:srgbClr val="A4B16F">
                      <a:alpha val="20000"/>
                    </a:srgbClr>
                  </a:solidFill>
                  <a:latin typeface="Gill Sans"/>
                  <a:ea typeface="+mn-ea"/>
                  <a:cs typeface="Gill Sans"/>
                </a:rPr>
                <a:t>Wetland RQOs in the </a:t>
              </a:r>
              <a:r>
                <a:rPr lang="en-ZA" b="1" dirty="0" err="1">
                  <a:solidFill>
                    <a:srgbClr val="A4B16F">
                      <a:alpha val="20000"/>
                    </a:srgbClr>
                  </a:solidFill>
                  <a:latin typeface="Gill Sans"/>
                  <a:ea typeface="+mn-ea"/>
                  <a:cs typeface="Gill Sans"/>
                </a:rPr>
                <a:t>Mvoti</a:t>
              </a:r>
              <a:r>
                <a:rPr lang="en-ZA" b="1" dirty="0">
                  <a:solidFill>
                    <a:srgbClr val="A4B16F">
                      <a:alpha val="20000"/>
                    </a:srgbClr>
                  </a:solidFill>
                  <a:latin typeface="Gill Sans"/>
                  <a:ea typeface="+mn-ea"/>
                  <a:cs typeface="Gill Sans"/>
                </a:rPr>
                <a:t> WMA</a:t>
              </a:r>
            </a:p>
          </p:txBody>
        </p:sp>
      </p:grpSp>
      <p:sp>
        <p:nvSpPr>
          <p:cNvPr id="17411" name="TextBox 7"/>
          <p:cNvSpPr txBox="1">
            <a:spLocks noChangeArrowheads="1"/>
          </p:cNvSpPr>
          <p:nvPr/>
        </p:nvSpPr>
        <p:spPr bwMode="auto">
          <a:xfrm>
            <a:off x="1531938" y="1474788"/>
            <a:ext cx="7556500" cy="2862262"/>
          </a:xfrm>
          <a:prstGeom prst="rect">
            <a:avLst/>
          </a:prstGeom>
          <a:noFill/>
          <a:ln w="9525">
            <a:noFill/>
            <a:miter lim="800000"/>
            <a:headEnd/>
            <a:tailEnd/>
          </a:ln>
        </p:spPr>
        <p:txBody>
          <a:bodyPr>
            <a:spAutoFit/>
          </a:bodyPr>
          <a:lstStyle/>
          <a:p>
            <a:r>
              <a:rPr lang="en-ZA" sz="1800" dirty="0"/>
              <a:t>For the priority catchments (moderate, high or very high EIS), an average PES category was determined</a:t>
            </a:r>
          </a:p>
          <a:p>
            <a:pPr lvl="1">
              <a:buFont typeface="Arial" pitchFamily="34" charset="0"/>
              <a:buChar char="•"/>
            </a:pPr>
            <a:r>
              <a:rPr lang="en-ZA" sz="1800" dirty="0"/>
              <a:t> A variety of within-wetland and catchment </a:t>
            </a:r>
            <a:r>
              <a:rPr lang="en-ZA" sz="1800" dirty="0" err="1"/>
              <a:t>landuse</a:t>
            </a:r>
            <a:r>
              <a:rPr lang="en-ZA" sz="1800" dirty="0"/>
              <a:t> activities and condition scored to estimate </a:t>
            </a:r>
            <a:r>
              <a:rPr lang="en-ZA" sz="1800" dirty="0" smtClean="0"/>
              <a:t>PES</a:t>
            </a:r>
            <a:endParaRPr lang="en-ZA" sz="1800" dirty="0"/>
          </a:p>
          <a:p>
            <a:pPr lvl="1">
              <a:buFont typeface="Arial" pitchFamily="34" charset="0"/>
              <a:buChar char="•"/>
            </a:pPr>
            <a:r>
              <a:rPr lang="en-ZA" sz="1800" dirty="0"/>
              <a:t> Small sample size of field data (n=8), but good correlation between desktop assessed </a:t>
            </a:r>
            <a:r>
              <a:rPr lang="en-ZA" sz="1800" dirty="0" smtClean="0"/>
              <a:t>and </a:t>
            </a:r>
            <a:r>
              <a:rPr lang="en-ZA" sz="1800" dirty="0"/>
              <a:t>field </a:t>
            </a:r>
            <a:r>
              <a:rPr lang="en-ZA" sz="1800" dirty="0" smtClean="0"/>
              <a:t>verified scores </a:t>
            </a:r>
            <a:r>
              <a:rPr lang="en-ZA" sz="1800" dirty="0"/>
              <a:t>(R</a:t>
            </a:r>
            <a:r>
              <a:rPr lang="en-ZA" sz="1800" baseline="30000" dirty="0"/>
              <a:t>2</a:t>
            </a:r>
            <a:r>
              <a:rPr lang="en-ZA" sz="1800" dirty="0"/>
              <a:t> = </a:t>
            </a:r>
            <a:r>
              <a:rPr lang="en-ZA" sz="1800" dirty="0" smtClean="0"/>
              <a:t>0.866).</a:t>
            </a:r>
            <a:endParaRPr lang="en-ZA" sz="1800" dirty="0"/>
          </a:p>
          <a:p>
            <a:endParaRPr lang="en-ZA" sz="1800" dirty="0"/>
          </a:p>
          <a:p>
            <a:endParaRPr lang="en-ZA" sz="1800" dirty="0"/>
          </a:p>
          <a:p>
            <a:endParaRPr lang="en-ZA" sz="1800" dirty="0"/>
          </a:p>
          <a:p>
            <a:endParaRPr lang="en-ZA" sz="1800" dirty="0"/>
          </a:p>
        </p:txBody>
      </p:sp>
      <p:sp>
        <p:nvSpPr>
          <p:cNvPr id="6" name="TextBox 5"/>
          <p:cNvSpPr txBox="1"/>
          <p:nvPr/>
        </p:nvSpPr>
        <p:spPr bwMode="auto">
          <a:xfrm>
            <a:off x="1512888" y="506413"/>
            <a:ext cx="3673475" cy="461962"/>
          </a:xfrm>
          <a:prstGeom prst="rect">
            <a:avLst/>
          </a:prstGeom>
          <a:noFill/>
        </p:spPr>
        <p:txBody>
          <a:bodyPr>
            <a:spAutoFit/>
          </a:bodyPr>
          <a:lstStyle/>
          <a:p>
            <a:pPr fontAlgn="auto">
              <a:spcBef>
                <a:spcPts val="0"/>
              </a:spcBef>
              <a:spcAft>
                <a:spcPts val="0"/>
              </a:spcAft>
              <a:defRPr/>
            </a:pPr>
            <a:r>
              <a:rPr lang="en-US" b="1" dirty="0">
                <a:solidFill>
                  <a:srgbClr val="A4B16F"/>
                </a:solidFill>
                <a:latin typeface="Gill Sans"/>
                <a:ea typeface="+mn-ea"/>
                <a:cs typeface="Gill Sans"/>
              </a:rPr>
              <a:t>APPROACH</a:t>
            </a:r>
          </a:p>
        </p:txBody>
      </p:sp>
      <p:pic>
        <p:nvPicPr>
          <p:cNvPr id="19461" name="Picture 10"/>
          <p:cNvPicPr>
            <a:picLocks noChangeAspect="1" noChangeArrowheads="1"/>
          </p:cNvPicPr>
          <p:nvPr/>
        </p:nvPicPr>
        <p:blipFill>
          <a:blip r:embed="rId3"/>
          <a:srcRect/>
          <a:stretch>
            <a:fillRect/>
          </a:stretch>
        </p:blipFill>
        <p:spPr bwMode="auto">
          <a:xfrm>
            <a:off x="4867275" y="3279775"/>
            <a:ext cx="4090988" cy="3109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TotalTime>
  <Words>2303</Words>
  <Application>Microsoft Office PowerPoint</Application>
  <PresentationFormat>On-screen Show (4:3)</PresentationFormat>
  <Paragraphs>322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Maluleke Mmaphefo</cp:lastModifiedBy>
  <cp:revision>168</cp:revision>
  <dcterms:created xsi:type="dcterms:W3CDTF">2012-08-01T10:33:21Z</dcterms:created>
  <dcterms:modified xsi:type="dcterms:W3CDTF">2015-03-20T07:33:26Z</dcterms:modified>
</cp:coreProperties>
</file>